
<file path=[Content_Types].xml><?xml version="1.0" encoding="utf-8"?>
<Types xmlns="http://schemas.openxmlformats.org/package/2006/content-types">
  <Default Extension="png" ContentType="image/png"/>
  <Default Extension="jpg&amp;ehk=DqOT0" ContentType="image/jpeg"/>
  <Default Extension="svg" ContentType="image/svg+xml"/>
  <Default Extension="jpeg" ContentType="image/jpeg"/>
  <Default Extension="rels" ContentType="application/vnd.openxmlformats-package.relationships+xml"/>
  <Default Extension="xml" ContentType="application/xml"/>
  <Default Extension="jpg&amp;ehk=FGai" ContentType="image/jpeg"/>
  <Default Extension="gif" ContentType="image/gif"/>
  <Default Extension="gif&amp;ehk=VlseMrXV8CLYHEH" ContentType="image/gif"/>
  <Default Extension="png&amp;ehk=lkzswwYZgvGEaPvdUCo" ContentType="image/png"/>
  <Default Extension="png&amp;ehk=M9UvhRAitQOnkKsIFfgFxA&amp;r=0&amp;pid=OfficeInsert"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4.xml" ContentType="application/vnd.openxmlformats-officedocument.presentationml.tags+xml"/>
  <Override PartName="/ppt/notesSlides/notesSlide73.xml" ContentType="application/vnd.openxmlformats-officedocument.presentationml.notesSlide+xml"/>
  <Override PartName="/ppt/tags/tag15.xml" ContentType="application/vnd.openxmlformats-officedocument.presentationml.tags+xml"/>
  <Override PartName="/ppt/notesSlides/notesSlide74.xml" ContentType="application/vnd.openxmlformats-officedocument.presentationml.notesSlide+xml"/>
  <Override PartName="/ppt/tags/tag16.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7.xml" ContentType="application/vnd.openxmlformats-officedocument.presentationml.tags+xml"/>
  <Override PartName="/ppt/notesSlides/notesSlide82.xml" ContentType="application/vnd.openxmlformats-officedocument.presentationml.notesSlide+xml"/>
  <Override PartName="/ppt/tags/tag18.xml" ContentType="application/vnd.openxmlformats-officedocument.presentationml.tags+xml"/>
  <Override PartName="/ppt/notesSlides/notesSlide83.xml" ContentType="application/vnd.openxmlformats-officedocument.presentationml.notesSlide+xml"/>
  <Override PartName="/ppt/tags/tag19.xml" ContentType="application/vnd.openxmlformats-officedocument.presentationml.tags+xml"/>
  <Override PartName="/ppt/notesSlides/notesSlide84.xml" ContentType="application/vnd.openxmlformats-officedocument.presentationml.notesSlide+xml"/>
  <Override PartName="/ppt/tags/tag20.xml" ContentType="application/vnd.openxmlformats-officedocument.presentationml.tags+xml"/>
  <Override PartName="/ppt/notesSlides/notesSlide85.xml" ContentType="application/vnd.openxmlformats-officedocument.presentationml.notesSlide+xml"/>
  <Override PartName="/ppt/tags/tag21.xml" ContentType="application/vnd.openxmlformats-officedocument.presentationml.tags+xml"/>
  <Override PartName="/ppt/notesSlides/notesSlide86.xml" ContentType="application/vnd.openxmlformats-officedocument.presentationml.notesSlide+xml"/>
  <Override PartName="/ppt/tags/tag22.xml" ContentType="application/vnd.openxmlformats-officedocument.presentationml.tags+xml"/>
  <Override PartName="/ppt/notesSlides/notesSlide87.xml" ContentType="application/vnd.openxmlformats-officedocument.presentationml.notesSlide+xml"/>
  <Override PartName="/ppt/tags/tag23.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24.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tags/tag25.xml" ContentType="application/vnd.openxmlformats-officedocument.presentationml.tags+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7" r:id="rId1"/>
  </p:sldMasterIdLst>
  <p:notesMasterIdLst>
    <p:notesMasterId r:id="rId176"/>
  </p:notesMasterIdLst>
  <p:handoutMasterIdLst>
    <p:handoutMasterId r:id="rId177"/>
  </p:handoutMasterIdLst>
  <p:sldIdLst>
    <p:sldId id="940" r:id="rId2"/>
    <p:sldId id="557" r:id="rId3"/>
    <p:sldId id="256" r:id="rId4"/>
    <p:sldId id="895" r:id="rId5"/>
    <p:sldId id="896" r:id="rId6"/>
    <p:sldId id="737" r:id="rId7"/>
    <p:sldId id="679" r:id="rId8"/>
    <p:sldId id="897" r:id="rId9"/>
    <p:sldId id="941" r:id="rId10"/>
    <p:sldId id="898" r:id="rId11"/>
    <p:sldId id="739" r:id="rId12"/>
    <p:sldId id="944" r:id="rId13"/>
    <p:sldId id="604" r:id="rId14"/>
    <p:sldId id="571" r:id="rId15"/>
    <p:sldId id="265" r:id="rId16"/>
    <p:sldId id="730" r:id="rId17"/>
    <p:sldId id="740" r:id="rId18"/>
    <p:sldId id="570" r:id="rId19"/>
    <p:sldId id="504" r:id="rId20"/>
    <p:sldId id="741" r:id="rId21"/>
    <p:sldId id="466" r:id="rId22"/>
    <p:sldId id="899" r:id="rId23"/>
    <p:sldId id="681" r:id="rId24"/>
    <p:sldId id="722" r:id="rId25"/>
    <p:sldId id="683" r:id="rId26"/>
    <p:sldId id="684" r:id="rId27"/>
    <p:sldId id="685" r:id="rId28"/>
    <p:sldId id="686" r:id="rId29"/>
    <p:sldId id="942" r:id="rId30"/>
    <p:sldId id="943" r:id="rId31"/>
    <p:sldId id="413" r:id="rId32"/>
    <p:sldId id="610" r:id="rId33"/>
    <p:sldId id="611" r:id="rId34"/>
    <p:sldId id="743" r:id="rId35"/>
    <p:sldId id="744" r:id="rId36"/>
    <p:sldId id="745" r:id="rId37"/>
    <p:sldId id="746" r:id="rId38"/>
    <p:sldId id="753" r:id="rId39"/>
    <p:sldId id="747" r:id="rId40"/>
    <p:sldId id="608" r:id="rId41"/>
    <p:sldId id="467" r:id="rId42"/>
    <p:sldId id="507" r:id="rId43"/>
    <p:sldId id="602" r:id="rId44"/>
    <p:sldId id="521" r:id="rId45"/>
    <p:sldId id="687" r:id="rId46"/>
    <p:sldId id="748" r:id="rId47"/>
    <p:sldId id="554" r:id="rId48"/>
    <p:sldId id="566" r:id="rId49"/>
    <p:sldId id="275" r:id="rId50"/>
    <p:sldId id="392" r:id="rId51"/>
    <p:sldId id="564" r:id="rId52"/>
    <p:sldId id="282" r:id="rId53"/>
    <p:sldId id="749" r:id="rId54"/>
    <p:sldId id="665" r:id="rId55"/>
    <p:sldId id="754" r:id="rId56"/>
    <p:sldId id="750" r:id="rId57"/>
    <p:sldId id="280" r:id="rId58"/>
    <p:sldId id="459" r:id="rId59"/>
    <p:sldId id="751" r:id="rId60"/>
    <p:sldId id="468" r:id="rId61"/>
    <p:sldId id="731" r:id="rId62"/>
    <p:sldId id="522" r:id="rId63"/>
    <p:sldId id="279" r:id="rId64"/>
    <p:sldId id="281" r:id="rId65"/>
    <p:sldId id="752" r:id="rId66"/>
    <p:sldId id="658" r:id="rId67"/>
    <p:sldId id="755" r:id="rId68"/>
    <p:sldId id="756" r:id="rId69"/>
    <p:sldId id="757" r:id="rId70"/>
    <p:sldId id="758" r:id="rId71"/>
    <p:sldId id="832" r:id="rId72"/>
    <p:sldId id="759" r:id="rId73"/>
    <p:sldId id="760" r:id="rId74"/>
    <p:sldId id="761" r:id="rId75"/>
    <p:sldId id="762" r:id="rId76"/>
    <p:sldId id="763" r:id="rId77"/>
    <p:sldId id="764" r:id="rId78"/>
    <p:sldId id="765" r:id="rId79"/>
    <p:sldId id="816" r:id="rId80"/>
    <p:sldId id="817" r:id="rId81"/>
    <p:sldId id="818" r:id="rId82"/>
    <p:sldId id="819" r:id="rId83"/>
    <p:sldId id="820" r:id="rId84"/>
    <p:sldId id="821" r:id="rId85"/>
    <p:sldId id="822" r:id="rId86"/>
    <p:sldId id="823" r:id="rId87"/>
    <p:sldId id="824" r:id="rId88"/>
    <p:sldId id="825" r:id="rId89"/>
    <p:sldId id="826" r:id="rId90"/>
    <p:sldId id="834" r:id="rId91"/>
    <p:sldId id="827" r:id="rId92"/>
    <p:sldId id="829" r:id="rId93"/>
    <p:sldId id="830" r:id="rId94"/>
    <p:sldId id="439" r:id="rId95"/>
    <p:sldId id="831" r:id="rId96"/>
    <p:sldId id="553" r:id="rId97"/>
    <p:sldId id="766" r:id="rId98"/>
    <p:sldId id="767" r:id="rId99"/>
    <p:sldId id="768" r:id="rId100"/>
    <p:sldId id="769" r:id="rId101"/>
    <p:sldId id="770" r:id="rId102"/>
    <p:sldId id="771" r:id="rId103"/>
    <p:sldId id="772" r:id="rId104"/>
    <p:sldId id="773" r:id="rId105"/>
    <p:sldId id="774" r:id="rId106"/>
    <p:sldId id="775" r:id="rId107"/>
    <p:sldId id="776" r:id="rId108"/>
    <p:sldId id="777" r:id="rId109"/>
    <p:sldId id="778" r:id="rId110"/>
    <p:sldId id="779" r:id="rId111"/>
    <p:sldId id="780" r:id="rId112"/>
    <p:sldId id="781" r:id="rId113"/>
    <p:sldId id="782" r:id="rId114"/>
    <p:sldId id="783" r:id="rId115"/>
    <p:sldId id="784" r:id="rId116"/>
    <p:sldId id="785" r:id="rId117"/>
    <p:sldId id="786" r:id="rId118"/>
    <p:sldId id="787" r:id="rId119"/>
    <p:sldId id="788" r:id="rId120"/>
    <p:sldId id="789" r:id="rId121"/>
    <p:sldId id="900" r:id="rId122"/>
    <p:sldId id="791" r:id="rId123"/>
    <p:sldId id="790" r:id="rId124"/>
    <p:sldId id="792" r:id="rId125"/>
    <p:sldId id="793" r:id="rId126"/>
    <p:sldId id="794" r:id="rId127"/>
    <p:sldId id="796" r:id="rId128"/>
    <p:sldId id="284" r:id="rId129"/>
    <p:sldId id="797" r:id="rId130"/>
    <p:sldId id="510" r:id="rId131"/>
    <p:sldId id="799" r:id="rId132"/>
    <p:sldId id="800" r:id="rId133"/>
    <p:sldId id="801" r:id="rId134"/>
    <p:sldId id="802" r:id="rId135"/>
    <p:sldId id="803" r:id="rId136"/>
    <p:sldId id="901" r:id="rId137"/>
    <p:sldId id="804" r:id="rId138"/>
    <p:sldId id="805" r:id="rId139"/>
    <p:sldId id="806" r:id="rId140"/>
    <p:sldId id="807" r:id="rId141"/>
    <p:sldId id="808" r:id="rId142"/>
    <p:sldId id="809" r:id="rId143"/>
    <p:sldId id="810" r:id="rId144"/>
    <p:sldId id="309" r:id="rId145"/>
    <p:sldId id="811" r:id="rId146"/>
    <p:sldId id="812" r:id="rId147"/>
    <p:sldId id="813" r:id="rId148"/>
    <p:sldId id="814" r:id="rId149"/>
    <p:sldId id="815" r:id="rId150"/>
    <p:sldId id="317" r:id="rId151"/>
    <p:sldId id="836" r:id="rId152"/>
    <p:sldId id="517" r:id="rId153"/>
    <p:sldId id="837" r:id="rId154"/>
    <p:sldId id="320" r:id="rId155"/>
    <p:sldId id="670" r:id="rId156"/>
    <p:sldId id="838" r:id="rId157"/>
    <p:sldId id="839" r:id="rId158"/>
    <p:sldId id="726" r:id="rId159"/>
    <p:sldId id="319" r:id="rId160"/>
    <p:sldId id="659" r:id="rId161"/>
    <p:sldId id="841" r:id="rId162"/>
    <p:sldId id="674" r:id="rId163"/>
    <p:sldId id="840" r:id="rId164"/>
    <p:sldId id="843" r:id="rId165"/>
    <p:sldId id="701" r:id="rId166"/>
    <p:sldId id="842" r:id="rId167"/>
    <p:sldId id="512" r:id="rId168"/>
    <p:sldId id="902" r:id="rId169"/>
    <p:sldId id="903" r:id="rId170"/>
    <p:sldId id="315" r:id="rId171"/>
    <p:sldId id="519" r:id="rId172"/>
    <p:sldId id="603" r:id="rId173"/>
    <p:sldId id="844" r:id="rId174"/>
    <p:sldId id="626" r:id="rId175"/>
  </p:sldIdLst>
  <p:sldSz cx="12192000" cy="6858000"/>
  <p:notesSz cx="6858000" cy="9296400"/>
  <p:custDataLst>
    <p:tags r:id="rId178"/>
  </p:custDataLst>
  <p:defaultTextStyle>
    <a:defPPr>
      <a:defRPr lang="en-US"/>
    </a:defPPr>
    <a:lvl1pPr algn="ctr" rtl="0" fontAlgn="base">
      <a:spcBef>
        <a:spcPct val="0"/>
      </a:spcBef>
      <a:spcAft>
        <a:spcPct val="0"/>
      </a:spcAft>
      <a:defRPr sz="4400" b="1" kern="1200">
        <a:solidFill>
          <a:schemeClr val="tx1"/>
        </a:solidFill>
        <a:latin typeface="Times New Roman" pitchFamily="18" charset="0"/>
        <a:ea typeface="+mn-ea"/>
        <a:cs typeface="+mn-cs"/>
      </a:defRPr>
    </a:lvl1pPr>
    <a:lvl2pPr marL="457200" algn="ctr" rtl="0" fontAlgn="base">
      <a:spcBef>
        <a:spcPct val="0"/>
      </a:spcBef>
      <a:spcAft>
        <a:spcPct val="0"/>
      </a:spcAft>
      <a:defRPr sz="4400" b="1" kern="1200">
        <a:solidFill>
          <a:schemeClr val="tx1"/>
        </a:solidFill>
        <a:latin typeface="Times New Roman" pitchFamily="18" charset="0"/>
        <a:ea typeface="+mn-ea"/>
        <a:cs typeface="+mn-cs"/>
      </a:defRPr>
    </a:lvl2pPr>
    <a:lvl3pPr marL="914400" algn="ctr" rtl="0" fontAlgn="base">
      <a:spcBef>
        <a:spcPct val="0"/>
      </a:spcBef>
      <a:spcAft>
        <a:spcPct val="0"/>
      </a:spcAft>
      <a:defRPr sz="4400" b="1" kern="1200">
        <a:solidFill>
          <a:schemeClr val="tx1"/>
        </a:solidFill>
        <a:latin typeface="Times New Roman" pitchFamily="18" charset="0"/>
        <a:ea typeface="+mn-ea"/>
        <a:cs typeface="+mn-cs"/>
      </a:defRPr>
    </a:lvl3pPr>
    <a:lvl4pPr marL="1371600" algn="ctr" rtl="0" fontAlgn="base">
      <a:spcBef>
        <a:spcPct val="0"/>
      </a:spcBef>
      <a:spcAft>
        <a:spcPct val="0"/>
      </a:spcAft>
      <a:defRPr sz="4400" b="1" kern="1200">
        <a:solidFill>
          <a:schemeClr val="tx1"/>
        </a:solidFill>
        <a:latin typeface="Times New Roman" pitchFamily="18" charset="0"/>
        <a:ea typeface="+mn-ea"/>
        <a:cs typeface="+mn-cs"/>
      </a:defRPr>
    </a:lvl4pPr>
    <a:lvl5pPr marL="1828800" algn="ctr" rtl="0" fontAlgn="base">
      <a:spcBef>
        <a:spcPct val="0"/>
      </a:spcBef>
      <a:spcAft>
        <a:spcPct val="0"/>
      </a:spcAft>
      <a:defRPr sz="4400" b="1" kern="1200">
        <a:solidFill>
          <a:schemeClr val="tx1"/>
        </a:solidFill>
        <a:latin typeface="Times New Roman" pitchFamily="18" charset="0"/>
        <a:ea typeface="+mn-ea"/>
        <a:cs typeface="+mn-cs"/>
      </a:defRPr>
    </a:lvl5pPr>
    <a:lvl6pPr marL="2286000" algn="l" defTabSz="914400" rtl="0" eaLnBrk="1" latinLnBrk="0" hangingPunct="1">
      <a:defRPr sz="4400" b="1" kern="1200">
        <a:solidFill>
          <a:schemeClr val="tx1"/>
        </a:solidFill>
        <a:latin typeface="Times New Roman" pitchFamily="18" charset="0"/>
        <a:ea typeface="+mn-ea"/>
        <a:cs typeface="+mn-cs"/>
      </a:defRPr>
    </a:lvl6pPr>
    <a:lvl7pPr marL="2743200" algn="l" defTabSz="914400" rtl="0" eaLnBrk="1" latinLnBrk="0" hangingPunct="1">
      <a:defRPr sz="4400" b="1" kern="1200">
        <a:solidFill>
          <a:schemeClr val="tx1"/>
        </a:solidFill>
        <a:latin typeface="Times New Roman" pitchFamily="18" charset="0"/>
        <a:ea typeface="+mn-ea"/>
        <a:cs typeface="+mn-cs"/>
      </a:defRPr>
    </a:lvl7pPr>
    <a:lvl8pPr marL="3200400" algn="l" defTabSz="914400" rtl="0" eaLnBrk="1" latinLnBrk="0" hangingPunct="1">
      <a:defRPr sz="4400" b="1" kern="1200">
        <a:solidFill>
          <a:schemeClr val="tx1"/>
        </a:solidFill>
        <a:latin typeface="Times New Roman" pitchFamily="18" charset="0"/>
        <a:ea typeface="+mn-ea"/>
        <a:cs typeface="+mn-cs"/>
      </a:defRPr>
    </a:lvl8pPr>
    <a:lvl9pPr marL="3657600" algn="l" defTabSz="914400" rtl="0" eaLnBrk="1" latinLnBrk="0" hangingPunct="1">
      <a:defRPr sz="4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36">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ena Stavropoulos" initials="MS" lastIdx="14" clrIdx="0"/>
  <p:cmAuthor id="2" name="Earl Delatte" initials="ED" lastIdx="4" clrIdx="1">
    <p:extLst>
      <p:ext uri="{19B8F6BF-5375-455C-9EA6-DF929625EA0E}">
        <p15:presenceInfo xmlns:p15="http://schemas.microsoft.com/office/powerpoint/2012/main" userId="1deabd52807adf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418AB3"/>
    <a:srgbClr val="FF4B4B"/>
    <a:srgbClr val="FF6969"/>
    <a:srgbClr val="DFEBFD"/>
    <a:srgbClr val="E79419"/>
    <a:srgbClr val="0BF922"/>
    <a:srgbClr val="CC9900"/>
    <a:srgbClr val="FFCC66"/>
    <a:srgbClr val="71E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85" autoAdjust="0"/>
    <p:restoredTop sz="69073" autoAdjust="0"/>
  </p:normalViewPr>
  <p:slideViewPr>
    <p:cSldViewPr>
      <p:cViewPr varScale="1">
        <p:scale>
          <a:sx n="54" d="100"/>
          <a:sy n="54" d="100"/>
        </p:scale>
        <p:origin x="1098" y="60"/>
      </p:cViewPr>
      <p:guideLst>
        <p:guide orient="horz" pos="2160"/>
        <p:guide pos="3840"/>
        <p:guide pos="3936"/>
      </p:guideLst>
    </p:cSldViewPr>
  </p:slideViewPr>
  <p:outlineViewPr>
    <p:cViewPr>
      <p:scale>
        <a:sx n="33" d="100"/>
        <a:sy n="33" d="100"/>
      </p:scale>
      <p:origin x="0" y="-25392"/>
    </p:cViewPr>
  </p:outlineViewPr>
  <p:notesTextViewPr>
    <p:cViewPr>
      <p:scale>
        <a:sx n="100" d="100"/>
        <a:sy n="100" d="100"/>
      </p:scale>
      <p:origin x="0" y="0"/>
    </p:cViewPr>
  </p:notesTextViewPr>
  <p:sorterViewPr>
    <p:cViewPr varScale="1">
      <p:scale>
        <a:sx n="1" d="1"/>
        <a:sy n="1" d="1"/>
      </p:scale>
      <p:origin x="0" y="-85188"/>
    </p:cViewPr>
  </p:sorterViewPr>
  <p:notesViewPr>
    <p:cSldViewPr showGuides="1">
      <p:cViewPr>
        <p:scale>
          <a:sx n="125" d="100"/>
          <a:sy n="125" d="100"/>
        </p:scale>
        <p:origin x="-346" y="-173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handoutMaster" Target="handoutMasters/handout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364909F-2865-4A9F-B60F-ABA94119168B}"/>
              </a:ext>
            </a:extLst>
          </p:cNvPr>
          <p:cNvSpPr>
            <a:spLocks noGrp="1"/>
          </p:cNvSpPr>
          <p:nvPr>
            <p:ph type="hdr" sz="quarter"/>
          </p:nvPr>
        </p:nvSpPr>
        <p:spPr>
          <a:xfrm>
            <a:off x="0" y="1"/>
            <a:ext cx="297180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a:extLst>
              <a:ext uri="{FF2B5EF4-FFF2-40B4-BE49-F238E27FC236}">
                <a16:creationId xmlns:a16="http://schemas.microsoft.com/office/drawing/2014/main" xmlns="" id="{EF2F7743-E3ED-4FA2-82E2-825BE69D903E}"/>
              </a:ext>
            </a:extLst>
          </p:cNvPr>
          <p:cNvSpPr>
            <a:spLocks noGrp="1"/>
          </p:cNvSpPr>
          <p:nvPr>
            <p:ph type="dt" sz="quarter" idx="1"/>
          </p:nvPr>
        </p:nvSpPr>
        <p:spPr>
          <a:xfrm>
            <a:off x="3884613" y="1"/>
            <a:ext cx="2971800" cy="466434"/>
          </a:xfrm>
          <a:prstGeom prst="rect">
            <a:avLst/>
          </a:prstGeom>
        </p:spPr>
        <p:txBody>
          <a:bodyPr vert="horz" lIns="93172" tIns="46586" rIns="93172" bIns="46586" rtlCol="0"/>
          <a:lstStyle>
            <a:lvl1pPr algn="r">
              <a:defRPr sz="1300"/>
            </a:lvl1pPr>
          </a:lstStyle>
          <a:p>
            <a:fld id="{ACABCD86-1DAE-4427-A234-7BA170B55566}" type="datetimeFigureOut">
              <a:rPr lang="en-US" smtClean="0"/>
              <a:t>5/4/2021</a:t>
            </a:fld>
            <a:endParaRPr lang="en-US" dirty="0"/>
          </a:p>
        </p:txBody>
      </p:sp>
      <p:sp>
        <p:nvSpPr>
          <p:cNvPr id="4" name="Footer Placeholder 3">
            <a:extLst>
              <a:ext uri="{FF2B5EF4-FFF2-40B4-BE49-F238E27FC236}">
                <a16:creationId xmlns:a16="http://schemas.microsoft.com/office/drawing/2014/main" xmlns="" id="{0E8F1D2A-BF3B-4E77-A2C3-03464ADF7CA8}"/>
              </a:ext>
            </a:extLst>
          </p:cNvPr>
          <p:cNvSpPr>
            <a:spLocks noGrp="1"/>
          </p:cNvSpPr>
          <p:nvPr>
            <p:ph type="ftr" sz="quarter" idx="2"/>
          </p:nvPr>
        </p:nvSpPr>
        <p:spPr>
          <a:xfrm>
            <a:off x="0" y="8829968"/>
            <a:ext cx="2971800" cy="466433"/>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xmlns="" id="{2CDAE79E-A454-486F-89AD-3F816031C332}"/>
              </a:ext>
            </a:extLst>
          </p:cNvPr>
          <p:cNvSpPr>
            <a:spLocks noGrp="1"/>
          </p:cNvSpPr>
          <p:nvPr>
            <p:ph type="sldNum" sz="quarter" idx="3"/>
          </p:nvPr>
        </p:nvSpPr>
        <p:spPr>
          <a:xfrm>
            <a:off x="3884613" y="8829968"/>
            <a:ext cx="2971800" cy="466433"/>
          </a:xfrm>
          <a:prstGeom prst="rect">
            <a:avLst/>
          </a:prstGeom>
        </p:spPr>
        <p:txBody>
          <a:bodyPr vert="horz" lIns="93172" tIns="46586" rIns="93172" bIns="46586" rtlCol="0" anchor="b"/>
          <a:lstStyle>
            <a:lvl1pPr algn="r">
              <a:defRPr sz="1300"/>
            </a:lvl1pPr>
          </a:lstStyle>
          <a:p>
            <a:fld id="{8BCF94AD-27F3-4BFA-A3E7-5FADF8507DA2}" type="slidenum">
              <a:rPr lang="en-US" smtClean="0"/>
              <a:t>‹#›</a:t>
            </a:fld>
            <a:endParaRPr lang="en-US" dirty="0"/>
          </a:p>
        </p:txBody>
      </p:sp>
    </p:spTree>
    <p:extLst>
      <p:ext uri="{BB962C8B-B14F-4D97-AF65-F5344CB8AC3E}">
        <p14:creationId xmlns:p14="http://schemas.microsoft.com/office/powerpoint/2010/main" val="3442008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2" tIns="46586" rIns="93172" bIns="46586" rtlCol="0"/>
          <a:lstStyle>
            <a:lvl1pPr algn="l">
              <a:defRPr sz="1300"/>
            </a:lvl1pPr>
          </a:lstStyle>
          <a:p>
            <a:pPr>
              <a:defRPr/>
            </a:pPr>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3172" tIns="46586" rIns="93172" bIns="46586" rtlCol="0"/>
          <a:lstStyle>
            <a:lvl1pPr algn="r">
              <a:defRPr sz="1300"/>
            </a:lvl1pPr>
          </a:lstStyle>
          <a:p>
            <a:pPr>
              <a:defRPr/>
            </a:pPr>
            <a:fld id="{5E8961E7-5A48-473E-89B5-FE6E3CFF4D62}" type="datetimeFigureOut">
              <a:rPr lang="en-US"/>
              <a:pPr>
                <a:defRPr/>
              </a:pPr>
              <a:t>5/4/2021</a:t>
            </a:fld>
            <a:endParaRPr lang="en-US" dirty="0"/>
          </a:p>
        </p:txBody>
      </p:sp>
      <p:sp>
        <p:nvSpPr>
          <p:cNvPr id="4" name="Slide Image Placeholder 3"/>
          <p:cNvSpPr>
            <a:spLocks noGrp="1" noRot="1" noChangeAspect="1"/>
          </p:cNvSpPr>
          <p:nvPr>
            <p:ph type="sldImg" idx="2"/>
          </p:nvPr>
        </p:nvSpPr>
        <p:spPr>
          <a:xfrm>
            <a:off x="330200" y="698500"/>
            <a:ext cx="6197600" cy="3486150"/>
          </a:xfrm>
          <a:prstGeom prst="rect">
            <a:avLst/>
          </a:prstGeom>
          <a:noFill/>
          <a:ln w="12700">
            <a:solidFill>
              <a:prstClr val="black"/>
            </a:solidFill>
          </a:ln>
        </p:spPr>
        <p:txBody>
          <a:bodyPr vert="horz" lIns="93172" tIns="46586" rIns="93172" bIns="46586" rtlCol="0" anchor="ctr"/>
          <a:lstStyle/>
          <a:p>
            <a:pPr lvl="0"/>
            <a:endParaRPr lang="en-US" noProof="0"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2" tIns="46586" rIns="93172" bIns="4658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2" tIns="46586" rIns="93172" bIns="46586" rtlCol="0" anchor="b"/>
          <a:lstStyle>
            <a:lvl1pPr algn="l">
              <a:defRPr sz="1300"/>
            </a:lvl1pPr>
          </a:lstStyle>
          <a:p>
            <a:pPr>
              <a:defRPr/>
            </a:pPr>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2" tIns="46586" rIns="93172" bIns="46586" rtlCol="0" anchor="b"/>
          <a:lstStyle>
            <a:lvl1pPr algn="r">
              <a:defRPr sz="1300"/>
            </a:lvl1pPr>
          </a:lstStyle>
          <a:p>
            <a:pPr>
              <a:defRPr/>
            </a:pPr>
            <a:fld id="{C24AF09D-BCA0-4C1F-8A97-1EE2B5650752}" type="slidenum">
              <a:rPr lang="en-US"/>
              <a:pPr>
                <a:defRPr/>
              </a:pPr>
              <a:t>‹#›</a:t>
            </a:fld>
            <a:endParaRPr lang="en-US" dirty="0"/>
          </a:p>
        </p:txBody>
      </p:sp>
    </p:spTree>
    <p:extLst>
      <p:ext uri="{BB962C8B-B14F-4D97-AF65-F5344CB8AC3E}">
        <p14:creationId xmlns:p14="http://schemas.microsoft.com/office/powerpoint/2010/main" val="32282344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Page1</a:t>
            </a:r>
            <a:endParaRPr lang="en-US" b="1" baseline="0" dirty="0"/>
          </a:p>
          <a:p>
            <a:endParaRPr lang="en-US" dirty="0"/>
          </a:p>
          <a:p>
            <a:r>
              <a:rPr lang="en-US" dirty="0"/>
              <a:t>This power</a:t>
            </a:r>
            <a:r>
              <a:rPr lang="en-US" baseline="0" dirty="0"/>
              <a:t> point</a:t>
            </a:r>
            <a:r>
              <a:rPr lang="en-US" dirty="0"/>
              <a:t> is intended to prepare technicians for the Environmental Protection Agency’s (EPA) Section 608 Certification examination and contains information a technician will require to successfully complete the exam.  This power point is meant to serve as a guide for reviewing material related to Section 608 of the Clean Air Act Amendment and is not intended as a formal refrigeration training course. Technicians preparing for this examination should be familiar with the basic vapor-compression refrigeration cycle, common service equipment, and procedures. </a:t>
            </a:r>
          </a:p>
          <a:p>
            <a:r>
              <a:rPr lang="en-US" dirty="0"/>
              <a:t> </a:t>
            </a:r>
          </a:p>
          <a:p>
            <a:r>
              <a:rPr lang="en-US" dirty="0"/>
              <a:t>This power point has been developed with the most current information available at the time of this edition. Should EPA regulations change after a technician becomes certified, it is the responsibility of the technician to comply with any future changes. The EPA also reserves the right to modify the test questions and/or require new certification or recertification based on advancements in technology. The ESCO Institute will update this manual as necessary to reflect current EPA regulations and testing requirements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a:t>
            </a:fld>
            <a:endParaRPr lang="en-US" dirty="0"/>
          </a:p>
        </p:txBody>
      </p:sp>
    </p:spTree>
    <p:extLst>
      <p:ext uri="{BB962C8B-B14F-4D97-AF65-F5344CB8AC3E}">
        <p14:creationId xmlns:p14="http://schemas.microsoft.com/office/powerpoint/2010/main" val="387586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Overview of the Examination</a:t>
            </a:r>
          </a:p>
          <a:p>
            <a:r>
              <a:rPr lang="en-US" dirty="0"/>
              <a:t>The core covers fundamental information of the clean air act and is required for any one of the four levels of certifications. Failure to pass the core means no level of certification will be issued no matter the score on Type I, II, III.</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a:t>
            </a:fld>
            <a:endParaRPr lang="en-US" dirty="0"/>
          </a:p>
        </p:txBody>
      </p:sp>
    </p:spTree>
    <p:extLst>
      <p:ext uri="{BB962C8B-B14F-4D97-AF65-F5344CB8AC3E}">
        <p14:creationId xmlns:p14="http://schemas.microsoft.com/office/powerpoint/2010/main" val="28270733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sz="1200" kern="1200" dirty="0">
                <a:solidFill>
                  <a:schemeClr val="tx1"/>
                </a:solidFill>
                <a:effectLst/>
                <a:latin typeface="+mn-lt"/>
                <a:ea typeface="+mn-ea"/>
                <a:cs typeface="+mn-cs"/>
              </a:rPr>
              <a:t>It is illegal to knowingly release CFC, HCFC, or HFC refrigerants during the service, maintenance, repair, or disposal of appliances.  A technician must have their Section 608 certification card in their possession when preforming an activity regulated by Section 608.  </a:t>
            </a:r>
          </a:p>
          <a:p>
            <a:r>
              <a:rPr lang="en-US" sz="1200" kern="1200" dirty="0">
                <a:solidFill>
                  <a:schemeClr val="tx1"/>
                </a:solidFill>
                <a:effectLst/>
                <a:latin typeface="+mn-lt"/>
                <a:ea typeface="+mn-ea"/>
                <a:cs typeface="+mn-cs"/>
              </a:rPr>
              <a:t>If your Section 608 certification card is lost, request a replacement from your certifying organization not the EPA.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101</a:t>
            </a:fld>
            <a:endParaRPr lang="en-US" dirty="0"/>
          </a:p>
        </p:txBody>
      </p:sp>
    </p:spTree>
    <p:extLst>
      <p:ext uri="{BB962C8B-B14F-4D97-AF65-F5344CB8AC3E}">
        <p14:creationId xmlns:p14="http://schemas.microsoft.com/office/powerpoint/2010/main" val="12957556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A person is not required to be a Section 608 certified technician when servicing an external electric circuit or sections of the system that do not involve the refrigerant components of an HVACR appliance.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102</a:t>
            </a:fld>
            <a:endParaRPr lang="en-US" dirty="0"/>
          </a:p>
        </p:txBody>
      </p:sp>
    </p:spTree>
    <p:extLst>
      <p:ext uri="{BB962C8B-B14F-4D97-AF65-F5344CB8AC3E}">
        <p14:creationId xmlns:p14="http://schemas.microsoft.com/office/powerpoint/2010/main" val="12987121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The Clean Air Act (EPA’s regulations) allows for releasing an exempt refrigerant (e.g., ammonia </a:t>
            </a:r>
            <a:r>
              <a:rPr lang="en-US"/>
              <a:t>and CO</a:t>
            </a:r>
            <a:r>
              <a:rPr lang="en-US">
                <a:latin typeface="Calibri" panose="020F0502020204030204" pitchFamily="34" charset="0"/>
                <a:cs typeface="Calibri" panose="020F0502020204030204" pitchFamily="34" charset="0"/>
              </a:rPr>
              <a:t>₂</a:t>
            </a:r>
            <a:r>
              <a:rPr lang="en-US"/>
              <a:t>) </a:t>
            </a:r>
            <a:r>
              <a:rPr lang="en-US" dirty="0"/>
              <a:t>or a small amount of refrigerant, mixed with nitrogen (a leak trace gas) for leak detection.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103</a:t>
            </a:fld>
            <a:endParaRPr lang="en-US" dirty="0"/>
          </a:p>
        </p:txBody>
      </p:sp>
    </p:spTree>
    <p:extLst>
      <p:ext uri="{BB962C8B-B14F-4D97-AF65-F5344CB8AC3E}">
        <p14:creationId xmlns:p14="http://schemas.microsoft.com/office/powerpoint/2010/main" val="15537804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As of 2017, a technician can be fined $44,539 per day, per violation, for violating the Clean Air Act, including knowingly releasing non-exempt refrigerant from appliances.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104</a:t>
            </a:fld>
            <a:endParaRPr lang="en-US" dirty="0"/>
          </a:p>
        </p:txBody>
      </p:sp>
    </p:spTree>
    <p:extLst>
      <p:ext uri="{BB962C8B-B14F-4D97-AF65-F5344CB8AC3E}">
        <p14:creationId xmlns:p14="http://schemas.microsoft.com/office/powerpoint/2010/main" val="12123642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Service technicians who violate the Clean Air Act provisions may lose their certification in addition to paying fines and being required to appear in court.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105</a:t>
            </a:fld>
            <a:endParaRPr lang="en-US" dirty="0"/>
          </a:p>
        </p:txBody>
      </p:sp>
    </p:spTree>
    <p:extLst>
      <p:ext uri="{BB962C8B-B14F-4D97-AF65-F5344CB8AC3E}">
        <p14:creationId xmlns:p14="http://schemas.microsoft.com/office/powerpoint/2010/main" val="34171672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It is the technician's responsibility to comply with any future changes in the law or EPA regulations after a technician becomes certified.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106</a:t>
            </a:fld>
            <a:endParaRPr lang="en-US" dirty="0"/>
          </a:p>
        </p:txBody>
      </p:sp>
    </p:spTree>
    <p:extLst>
      <p:ext uri="{BB962C8B-B14F-4D97-AF65-F5344CB8AC3E}">
        <p14:creationId xmlns:p14="http://schemas.microsoft.com/office/powerpoint/2010/main" val="7823304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State and local governments may establish laws that contain stricter requirements than the Clean Air Act/EPA regulations.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107</a:t>
            </a:fld>
            <a:endParaRPr lang="en-US" dirty="0"/>
          </a:p>
        </p:txBody>
      </p:sp>
    </p:spTree>
    <p:extLst>
      <p:ext uri="{BB962C8B-B14F-4D97-AF65-F5344CB8AC3E}">
        <p14:creationId xmlns:p14="http://schemas.microsoft.com/office/powerpoint/2010/main" val="28971185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The EPA’s Significant New Alternatives Policy (SNAP) Program identifies refrigerants with lower overall risks to human health and the environment.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108</a:t>
            </a:fld>
            <a:endParaRPr lang="en-US" dirty="0"/>
          </a:p>
        </p:txBody>
      </p:sp>
    </p:spTree>
    <p:extLst>
      <p:ext uri="{BB962C8B-B14F-4D97-AF65-F5344CB8AC3E}">
        <p14:creationId xmlns:p14="http://schemas.microsoft.com/office/powerpoint/2010/main" val="34873591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The phase-out for the production and imports of newly manufactured R-22 and HCFC-142b in the U.S. will be in the year 2020.  After the phase-out of all HCFC refrigerants in 2030, supplies of those refrigerants for equipment servicing will come from recovered and reclaimed gas.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109</a:t>
            </a:fld>
            <a:endParaRPr lang="en-US" dirty="0"/>
          </a:p>
        </p:txBody>
      </p:sp>
    </p:spTree>
    <p:extLst>
      <p:ext uri="{BB962C8B-B14F-4D97-AF65-F5344CB8AC3E}">
        <p14:creationId xmlns:p14="http://schemas.microsoft.com/office/powerpoint/2010/main" val="40481934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It is not a violation of the refrigerant management regulations under the Clean Air Act to service a system that uses CFCs or HCFCs after the phase-out of those refrigerants.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110</a:t>
            </a:fld>
            <a:endParaRPr lang="en-US" dirty="0"/>
          </a:p>
        </p:txBody>
      </p:sp>
    </p:spTree>
    <p:extLst>
      <p:ext uri="{BB962C8B-B14F-4D97-AF65-F5344CB8AC3E}">
        <p14:creationId xmlns:p14="http://schemas.microsoft.com/office/powerpoint/2010/main" val="426042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4</a:t>
            </a:r>
            <a:endParaRPr lang="en-US" dirty="0"/>
          </a:p>
          <a:p>
            <a:r>
              <a:rPr lang="en-US" dirty="0"/>
              <a:t>Overview of the Examination</a:t>
            </a:r>
          </a:p>
          <a:p>
            <a:r>
              <a:rPr lang="en-US" dirty="0"/>
              <a:t>Core is required for any of the four levels of certifications. </a:t>
            </a:r>
          </a:p>
          <a:p>
            <a:r>
              <a:rPr lang="en-US" dirty="0"/>
              <a:t>The core covers fundamental information of the clean air act and is required for any one of the four levels of certifications. Failure to pass the core means no level of certification will be issued no matter the score on Type I, II, III.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AF09D-BCA0-4C1F-8A97-1EE2B5650752}" type="slidenum">
              <a:rPr kumimoji="0" lang="en-US" sz="13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70733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Reclaimed refrigerant must meet AHRI Standard 700 before it can be resold under EPA’s regulations.  Technicians can only charge used CFC, HCFC, or HFC refrigerants back into the same appliance or into another appliance owned by the same owner.  Used refrigerant may no longer meet the AHRI Standard for virgin refrigerant so it cannot change ownership without being reclaimed.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111</a:t>
            </a:fld>
            <a:endParaRPr lang="en-US" dirty="0"/>
          </a:p>
        </p:txBody>
      </p:sp>
    </p:spTree>
    <p:extLst>
      <p:ext uri="{BB962C8B-B14F-4D97-AF65-F5344CB8AC3E}">
        <p14:creationId xmlns:p14="http://schemas.microsoft.com/office/powerpoint/2010/main" val="12443723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All CFC, HCFC, HFC, and HFO refrigerant recovery equipment must meet EPA standards.  </a:t>
            </a:r>
          </a:p>
          <a:p>
            <a:r>
              <a:rPr lang="en-US" dirty="0"/>
              <a:t>Recovery equipment must be tested according to AHRI Standard 740.  </a:t>
            </a:r>
          </a:p>
          <a:p>
            <a:r>
              <a:rPr lang="en-US" dirty="0"/>
              <a:t>Recovery machines may be able to recover one or multiple types of refrigerants.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112</a:t>
            </a:fld>
            <a:endParaRPr lang="en-US" dirty="0"/>
          </a:p>
        </p:txBody>
      </p:sp>
    </p:spTree>
    <p:extLst>
      <p:ext uri="{BB962C8B-B14F-4D97-AF65-F5344CB8AC3E}">
        <p14:creationId xmlns:p14="http://schemas.microsoft.com/office/powerpoint/2010/main" val="16429251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Desiccant dehumidifiers are NOT covered by EPA Section 608 regulations as they do not contain a refrigerant.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113</a:t>
            </a:fld>
            <a:endParaRPr lang="en-US" dirty="0"/>
          </a:p>
        </p:txBody>
      </p:sp>
    </p:spTree>
    <p:extLst>
      <p:ext uri="{BB962C8B-B14F-4D97-AF65-F5344CB8AC3E}">
        <p14:creationId xmlns:p14="http://schemas.microsoft.com/office/powerpoint/2010/main" val="34279396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Self-contained recovery devices remove refrigerant from an appliance without the assistance of components in the appliance.  </a:t>
            </a:r>
          </a:p>
          <a:p>
            <a:r>
              <a:rPr lang="en-US" dirty="0"/>
              <a:t>Recovery equipment that relies on the compressor in the appliance and/or the pressure of the refrigerant in the appliance is considered to be system-dependent.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114</a:t>
            </a:fld>
            <a:endParaRPr lang="en-US" dirty="0"/>
          </a:p>
        </p:txBody>
      </p:sp>
    </p:spTree>
    <p:extLst>
      <p:ext uri="{BB962C8B-B14F-4D97-AF65-F5344CB8AC3E}">
        <p14:creationId xmlns:p14="http://schemas.microsoft.com/office/powerpoint/2010/main" val="7551879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To make it easier to recover refrigerant, EPA regulations require appliances that do not have service valves to have a service aperture or process stub.</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115</a:t>
            </a:fld>
            <a:endParaRPr lang="en-US" dirty="0"/>
          </a:p>
        </p:txBody>
      </p:sp>
    </p:spTree>
    <p:extLst>
      <p:ext uri="{BB962C8B-B14F-4D97-AF65-F5344CB8AC3E}">
        <p14:creationId xmlns:p14="http://schemas.microsoft.com/office/powerpoint/2010/main" val="26394948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sz="1200" kern="1200" dirty="0">
                <a:solidFill>
                  <a:schemeClr val="tx1"/>
                </a:solidFill>
                <a:effectLst/>
                <a:latin typeface="+mn-lt"/>
                <a:ea typeface="+mn-ea"/>
                <a:cs typeface="+mn-cs"/>
              </a:rPr>
              <a:t>When disposing of appliances with 5-50 pounds of refrigerant, EPA does not require technicians (or the company employing the technician) to record the model and serial number of the appliance.  However, records that must be kept include;</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type of refrigerant recovered</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quantity of refrigerant, by type</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quantity recovered from disposed appliances in each calendar month</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quantity of refrigerant, by type, sent for reclamation or destruction.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116</a:t>
            </a:fld>
            <a:endParaRPr lang="en-US" dirty="0"/>
          </a:p>
        </p:txBody>
      </p:sp>
    </p:spTree>
    <p:extLst>
      <p:ext uri="{BB962C8B-B14F-4D97-AF65-F5344CB8AC3E}">
        <p14:creationId xmlns:p14="http://schemas.microsoft.com/office/powerpoint/2010/main" val="23121629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sz="1200" kern="1200" dirty="0">
                <a:solidFill>
                  <a:schemeClr val="tx1"/>
                </a:solidFill>
                <a:effectLst/>
                <a:latin typeface="+mn-lt"/>
                <a:ea typeface="+mn-ea"/>
                <a:cs typeface="+mn-cs"/>
              </a:rPr>
              <a:t>EPA’s refrigerant management regulations exempt certain refrigerants from the venting prohibition.  </a:t>
            </a:r>
          </a:p>
          <a:p>
            <a:r>
              <a:rPr lang="en-US" sz="1200" kern="1200" dirty="0">
                <a:solidFill>
                  <a:schemeClr val="tx1"/>
                </a:solidFill>
                <a:effectLst/>
                <a:latin typeface="+mn-lt"/>
                <a:ea typeface="+mn-ea"/>
                <a:cs typeface="+mn-cs"/>
              </a:rPr>
              <a:t>This can occur when and if the EPA determines that a certain refrigerant does not pose a threat to the environment if released.  </a:t>
            </a:r>
          </a:p>
          <a:p>
            <a:r>
              <a:rPr lang="en-US" sz="1200" kern="1200" dirty="0">
                <a:solidFill>
                  <a:schemeClr val="tx1"/>
                </a:solidFill>
                <a:effectLst/>
                <a:latin typeface="+mn-lt"/>
                <a:ea typeface="+mn-ea"/>
                <a:cs typeface="+mn-cs"/>
              </a:rPr>
              <a:t>Some natural refrigerants, such as carbon dioxide </a:t>
            </a:r>
            <a:r>
              <a:rPr lang="en-US" dirty="0"/>
              <a:t>(CO</a:t>
            </a:r>
            <a:r>
              <a:rPr lang="en-US" dirty="0">
                <a:latin typeface="Calibri" panose="020F0502020204030204" pitchFamily="34" charset="0"/>
                <a:cs typeface="Calibri" panose="020F0502020204030204" pitchFamily="34" charset="0"/>
              </a:rPr>
              <a:t>₂</a:t>
            </a:r>
            <a:r>
              <a:rPr lang="en-US" dirty="0"/>
              <a:t>), </a:t>
            </a:r>
            <a:r>
              <a:rPr lang="en-US" sz="1200" kern="1200" dirty="0">
                <a:solidFill>
                  <a:schemeClr val="tx1"/>
                </a:solidFill>
                <a:effectLst/>
                <a:latin typeface="+mn-lt"/>
                <a:ea typeface="+mn-ea"/>
                <a:cs typeface="+mn-cs"/>
              </a:rPr>
              <a:t>can be purchased by someone who is not Section 608 certified.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117</a:t>
            </a:fld>
            <a:endParaRPr lang="en-US" dirty="0"/>
          </a:p>
        </p:txBody>
      </p:sp>
    </p:spTree>
    <p:extLst>
      <p:ext uri="{BB962C8B-B14F-4D97-AF65-F5344CB8AC3E}">
        <p14:creationId xmlns:p14="http://schemas.microsoft.com/office/powerpoint/2010/main" val="26380393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It is lawful to service existing R-22 systems and use existing supplies of R-22.  </a:t>
            </a:r>
          </a:p>
          <a:p>
            <a:r>
              <a:rPr lang="en-US" dirty="0"/>
              <a:t>It is not legal to top off an R-22 charge with another refrigerant such as R-410A.  </a:t>
            </a:r>
          </a:p>
          <a:p>
            <a:r>
              <a:rPr lang="en-US" dirty="0"/>
              <a:t>Topping off one type of refrigerant with another can void equipment warranty, ruin the refrigerant, damage the equipment, and cause severe personal injury, or death.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118</a:t>
            </a:fld>
            <a:endParaRPr lang="en-US" dirty="0"/>
          </a:p>
        </p:txBody>
      </p:sp>
    </p:spTree>
    <p:extLst>
      <p:ext uri="{BB962C8B-B14F-4D97-AF65-F5344CB8AC3E}">
        <p14:creationId xmlns:p14="http://schemas.microsoft.com/office/powerpoint/2010/main" val="13422299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When discarding any disposable cylinders of CFCs, HCFCs, HFCs or HFOs, </a:t>
            </a:r>
            <a:r>
              <a:rPr lang="en-US" b="1" dirty="0"/>
              <a:t>recover all remaining refrigerant</a:t>
            </a:r>
            <a:r>
              <a:rPr lang="en-US" dirty="0"/>
              <a:t>, render the cylinder useless, and recycle the metal.</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119</a:t>
            </a:fld>
            <a:endParaRPr lang="en-US" dirty="0"/>
          </a:p>
        </p:txBody>
      </p:sp>
    </p:spTree>
    <p:extLst>
      <p:ext uri="{BB962C8B-B14F-4D97-AF65-F5344CB8AC3E}">
        <p14:creationId xmlns:p14="http://schemas.microsoft.com/office/powerpoint/2010/main" val="35180660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Before opening or disposing of any appliance containing a chlorofluorocarbon (CFC), hydrochlorofluorocarbon (HCFC), or hydrofluorocarbon (HFC) refrigerant, recover the refrigerant to the approved EPA recovery or evacuation levels.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120</a:t>
            </a:fld>
            <a:endParaRPr lang="en-US" dirty="0"/>
          </a:p>
        </p:txBody>
      </p:sp>
    </p:spTree>
    <p:extLst>
      <p:ext uri="{BB962C8B-B14F-4D97-AF65-F5344CB8AC3E}">
        <p14:creationId xmlns:p14="http://schemas.microsoft.com/office/powerpoint/2010/main" val="64755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Type 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Persons who maintain, service, repair, or dispose of small appliances must be certified as Type I technicians.  A small appliance is defined as a pre-assembled unit, hermetically sealed and factory charged with 5 lbs. or less of refrigerant.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Examples include equipment such as water coolers, window units, refrigerators, freezers, de-humidifiers, residential ice machines, and package terminal air conditioning.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Split-systems are not included in Type I.</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a:t>
            </a:fld>
            <a:endParaRPr lang="en-US" dirty="0"/>
          </a:p>
        </p:txBody>
      </p:sp>
    </p:spTree>
    <p:extLst>
      <p:ext uri="{BB962C8B-B14F-4D97-AF65-F5344CB8AC3E}">
        <p14:creationId xmlns:p14="http://schemas.microsoft.com/office/powerpoint/2010/main" val="26667823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Under the Section 608 “Safe Disposal Requirements”, it is the final person in the disposal chain that is responsible for ensuring that any CFC, HCFC, or HFC refrigerant has been removed from household refrigerators or other appliances before they are disposed of.</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121</a:t>
            </a:fld>
            <a:endParaRPr lang="en-US" dirty="0"/>
          </a:p>
        </p:txBody>
      </p:sp>
    </p:spTree>
    <p:extLst>
      <p:ext uri="{BB962C8B-B14F-4D97-AF65-F5344CB8AC3E}">
        <p14:creationId xmlns:p14="http://schemas.microsoft.com/office/powerpoint/2010/main" val="29849777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The knowingly release of a CFC, HCFC, HFC or HFO refrigerant during the service, maintenance, repair, vandalism, theft, or disposal of appliances is illegal.  Refrigerants emitted when cutting a line without properly evacuating the appliance violates the venting prohibition.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122</a:t>
            </a:fld>
            <a:endParaRPr lang="en-US" dirty="0"/>
          </a:p>
        </p:txBody>
      </p:sp>
    </p:spTree>
    <p:extLst>
      <p:ext uri="{BB962C8B-B14F-4D97-AF65-F5344CB8AC3E}">
        <p14:creationId xmlns:p14="http://schemas.microsoft.com/office/powerpoint/2010/main" val="1764027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Venting refrigerant from a recovery machine or recovery cylinder after use is also illegal.  Records of recovered refrigerant must be kept to ensure venting does not take place after recovery from an appliance.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123</a:t>
            </a:fld>
            <a:endParaRPr lang="en-US" dirty="0"/>
          </a:p>
        </p:txBody>
      </p:sp>
    </p:spTree>
    <p:extLst>
      <p:ext uri="{BB962C8B-B14F-4D97-AF65-F5344CB8AC3E}">
        <p14:creationId xmlns:p14="http://schemas.microsoft.com/office/powerpoint/2010/main" val="39167460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sz="1200" kern="1200" dirty="0">
                <a:solidFill>
                  <a:schemeClr val="tx1"/>
                </a:solidFill>
                <a:effectLst/>
                <a:latin typeface="+mn-lt"/>
                <a:ea typeface="+mn-ea"/>
                <a:cs typeface="+mn-cs"/>
              </a:rPr>
              <a:t>Small quantities of isobutane, used in household freezers, can be vented.  </a:t>
            </a:r>
          </a:p>
          <a:p>
            <a:r>
              <a:rPr lang="en-US" sz="1200" kern="1200" dirty="0">
                <a:solidFill>
                  <a:schemeClr val="tx1"/>
                </a:solidFill>
                <a:effectLst/>
                <a:latin typeface="+mn-lt"/>
                <a:ea typeface="+mn-ea"/>
                <a:cs typeface="+mn-cs"/>
              </a:rPr>
              <a:t>Releasing mixtures of nitrogen and refrigerant that result from adding nitrogen to a fully charged appliance to leak check the appliance is considered a violation of the prohibition on venting.  </a:t>
            </a:r>
          </a:p>
          <a:p>
            <a:r>
              <a:rPr lang="en-US" sz="1200" kern="1200" dirty="0">
                <a:solidFill>
                  <a:schemeClr val="tx1"/>
                </a:solidFill>
                <a:effectLst/>
                <a:latin typeface="+mn-lt"/>
                <a:ea typeface="+mn-ea"/>
                <a:cs typeface="+mn-cs"/>
              </a:rPr>
              <a:t>Only a few ounces of refrigerant mixed with nitrogen is considered a leak trace gas and may be released without recovery.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124</a:t>
            </a:fld>
            <a:endParaRPr lang="en-US" dirty="0"/>
          </a:p>
        </p:txBody>
      </p:sp>
    </p:spTree>
    <p:extLst>
      <p:ext uri="{BB962C8B-B14F-4D97-AF65-F5344CB8AC3E}">
        <p14:creationId xmlns:p14="http://schemas.microsoft.com/office/powerpoint/2010/main" val="11286656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endParaRPr lang="en-US" dirty="0"/>
          </a:p>
          <a:p>
            <a:endParaRPr lang="en-US" dirty="0"/>
          </a:p>
          <a:p>
            <a:r>
              <a:rPr lang="en-US" dirty="0"/>
              <a:t>The processes of recovery, recycling, and reclaiming sound similar, but they are quite different.</a:t>
            </a:r>
          </a:p>
          <a:p>
            <a:r>
              <a:rPr lang="en-US" dirty="0"/>
              <a:t>Recover means to remove refrigerant, in any condition from a system and store it in an approved recovery cylinder or container.  </a:t>
            </a:r>
          </a:p>
          <a:p>
            <a:r>
              <a:rPr lang="en-US" dirty="0"/>
              <a:t>Recovered refrigerant may be charged into the same system, another system with the same ownership, or shipped to an approved reclaimer.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125</a:t>
            </a:fld>
            <a:endParaRPr lang="en-US" dirty="0"/>
          </a:p>
        </p:txBody>
      </p:sp>
    </p:spTree>
    <p:extLst>
      <p:ext uri="{BB962C8B-B14F-4D97-AF65-F5344CB8AC3E}">
        <p14:creationId xmlns:p14="http://schemas.microsoft.com/office/powerpoint/2010/main" val="16228233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endParaRPr lang="en-US" dirty="0"/>
          </a:p>
          <a:p>
            <a:endParaRPr lang="en-US" dirty="0"/>
          </a:p>
          <a:p>
            <a:r>
              <a:rPr lang="en-US" sz="1200" b="1" kern="1200" dirty="0">
                <a:solidFill>
                  <a:schemeClr val="tx1"/>
                </a:solidFill>
                <a:effectLst/>
                <a:latin typeface="+mn-lt"/>
                <a:ea typeface="+mn-ea"/>
                <a:cs typeface="+mn-cs"/>
              </a:rPr>
              <a:t>Recycle </a:t>
            </a:r>
            <a:r>
              <a:rPr lang="en-US" sz="1200" kern="1200" dirty="0">
                <a:solidFill>
                  <a:schemeClr val="tx1"/>
                </a:solidFill>
                <a:effectLst/>
                <a:latin typeface="+mn-lt"/>
                <a:ea typeface="+mn-ea"/>
                <a:cs typeface="+mn-cs"/>
              </a:rPr>
              <a:t>means to extract refrigerant from an appliance (except motor vehicle air conditioners or MVACs) and clean the refrigerant for reuse in equipment of the same owner without meeting all of the requirements for reclamation.  In general, recycled refrigerant is refrigerant that is cleaned using oil separation and single or multiple passes through devices, such as replaceable core filter-driers, which reduce moisture, acidity, and particulate matter.  Recycled refrigerant may be charged into the same system or another system with the same ownership.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126</a:t>
            </a:fld>
            <a:endParaRPr lang="en-US" dirty="0"/>
          </a:p>
        </p:txBody>
      </p:sp>
    </p:spTree>
    <p:extLst>
      <p:ext uri="{BB962C8B-B14F-4D97-AF65-F5344CB8AC3E}">
        <p14:creationId xmlns:p14="http://schemas.microsoft.com/office/powerpoint/2010/main" val="8656533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endParaRPr lang="en-US" dirty="0"/>
          </a:p>
          <a:p>
            <a:endParaRPr lang="en-US" dirty="0"/>
          </a:p>
          <a:p>
            <a:r>
              <a:rPr lang="en-US" b="1" dirty="0">
                <a:solidFill>
                  <a:srgbClr val="FF0000"/>
                </a:solidFill>
              </a:rPr>
              <a:t>Reclaim</a:t>
            </a:r>
            <a:r>
              <a:rPr lang="en-US" dirty="0"/>
              <a:t> means to process refrigerant to a level equal to new </a:t>
            </a:r>
            <a:r>
              <a:rPr lang="en-US" b="1" dirty="0"/>
              <a:t>(virgin) </a:t>
            </a:r>
            <a:r>
              <a:rPr lang="en-US" dirty="0"/>
              <a:t>product specifications as determined by chemical analysis.  Reclaimed refrigerants must meet </a:t>
            </a:r>
            <a:r>
              <a:rPr lang="en-US" b="1" dirty="0"/>
              <a:t>AHRI 700</a:t>
            </a:r>
            <a:r>
              <a:rPr lang="en-US" dirty="0"/>
              <a:t> Standards, before it can be sold.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127</a:t>
            </a:fld>
            <a:endParaRPr lang="en-US" dirty="0"/>
          </a:p>
        </p:txBody>
      </p:sp>
    </p:spTree>
    <p:extLst>
      <p:ext uri="{BB962C8B-B14F-4D97-AF65-F5344CB8AC3E}">
        <p14:creationId xmlns:p14="http://schemas.microsoft.com/office/powerpoint/2010/main" val="20506349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Refrigerant recovery and/or recycling equipment manufactured after November 15, 1993 must be certified and labeled by an EPA-approved equipment testing organization to meet EPA standards.  An EPA-approved certification label is required on all new recovery equipment.</a:t>
            </a:r>
          </a:p>
          <a:p>
            <a:r>
              <a:rPr lang="en-US" sz="120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128</a:t>
            </a:fld>
            <a:endParaRPr lang="en-US" dirty="0"/>
          </a:p>
        </p:txBody>
      </p:sp>
    </p:spTree>
    <p:extLst>
      <p:ext uri="{BB962C8B-B14F-4D97-AF65-F5344CB8AC3E}">
        <p14:creationId xmlns:p14="http://schemas.microsoft.com/office/powerpoint/2010/main" val="1938266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endParaRPr lang="en-US" b="1" dirty="0"/>
          </a:p>
          <a:p>
            <a:r>
              <a:rPr lang="en-US" b="0" dirty="0"/>
              <a:t>There are two basic types of recovery devices:  “System-dependent” (passive) which captures refrigerant with the assistance of components in the appliance from which refrigerant is being recovered, into non pressurized container.  "Self-contained” (active) which has its own means to draw the refrigerant out of the appliance.</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129</a:t>
            </a:fld>
            <a:endParaRPr lang="en-US" dirty="0"/>
          </a:p>
        </p:txBody>
      </p:sp>
    </p:spTree>
    <p:extLst>
      <p:ext uri="{BB962C8B-B14F-4D97-AF65-F5344CB8AC3E}">
        <p14:creationId xmlns:p14="http://schemas.microsoft.com/office/powerpoint/2010/main" val="30723188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endParaRPr lang="en-US" alt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recovery time will be increased if the appliance is located in low ambient temperatures or long hoses are used between the unit and the recovery machine.  Long and small diameter hoses between the unit and recovery machine should be avoided as they will cause excessive pressure drop and increase recovery time.  </a:t>
            </a:r>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7F779C-4E6C-4C55-AF42-0FAFFB334BF2}" type="slidenum">
              <a:rPr lang="en-US" altLang="en-US" smtClean="0">
                <a:latin typeface="Times New Roman" pitchFamily="18" charset="0"/>
              </a:rPr>
              <a:pPr algn="r" eaLnBrk="1" hangingPunct="1">
                <a:spcBef>
                  <a:spcPct val="0"/>
                </a:spcBef>
              </a:pPr>
              <a:t>130</a:t>
            </a:fld>
            <a:endParaRPr lang="en-US" altLang="en-US" dirty="0">
              <a:latin typeface="Times New Roman" pitchFamily="18" charset="0"/>
            </a:endParaRPr>
          </a:p>
        </p:txBody>
      </p:sp>
    </p:spTree>
    <p:extLst>
      <p:ext uri="{BB962C8B-B14F-4D97-AF65-F5344CB8AC3E}">
        <p14:creationId xmlns:p14="http://schemas.microsoft.com/office/powerpoint/2010/main" val="3472644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pPr defTabSz="931717">
              <a:defRPr/>
            </a:pPr>
            <a:endParaRPr lang="en-US" altLang="en-US" b="1" dirty="0"/>
          </a:p>
          <a:p>
            <a:r>
              <a:rPr lang="en-US" sz="1200" b="1" kern="1200" dirty="0">
                <a:solidFill>
                  <a:schemeClr val="tx1"/>
                </a:solidFill>
                <a:effectLst/>
                <a:latin typeface="+mn-lt"/>
                <a:ea typeface="+mn-ea"/>
                <a:cs typeface="+mn-cs"/>
              </a:rPr>
              <a:t>Type II. </a:t>
            </a:r>
          </a:p>
          <a:p>
            <a:r>
              <a:rPr lang="en-US" sz="1200" kern="1200" dirty="0">
                <a:solidFill>
                  <a:schemeClr val="tx1"/>
                </a:solidFill>
                <a:effectLst/>
                <a:latin typeface="+mn-lt"/>
                <a:ea typeface="+mn-ea"/>
                <a:cs typeface="+mn-cs"/>
              </a:rPr>
              <a:t>Persons who maintain, service, repair, or dispose of appliances, containing more than 5 lbs. of refrigerant, or if the installation of such equipment requires refrigerant charging, must be certified as Type II technicians.  Type II certification does not include small appliances or motor vehicle air-conditioning (MVAC) systems.</a:t>
            </a:r>
          </a:p>
          <a:p>
            <a:endParaRPr lang="en-US" dirty="0"/>
          </a:p>
          <a:p>
            <a:r>
              <a:rPr lang="en-US" dirty="0"/>
              <a:t>It is important to understand the refrigerant pressure of each certification category.  Type II certification includes medium-pressure, high-pressure, and very high-pressure appliances. If</a:t>
            </a:r>
            <a:r>
              <a:rPr lang="en-US" baseline="0" dirty="0"/>
              <a:t> a system requires refrigerant line connections or charging in the field, even if it is less than 5 lbs., the technician must be certified as Type II.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High-pressure refrigerants have a pressure between 155 psig &amp; 340 psig at a liquid-phase temperature of 104°F and medium-pressure refrigerants have a pressure between 30 psig &amp; 155 psig at a liquid-phase temperature of 104°F.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a:t>
            </a:fld>
            <a:endParaRPr lang="en-US" dirty="0"/>
          </a:p>
        </p:txBody>
      </p:sp>
    </p:spTree>
    <p:extLst>
      <p:ext uri="{BB962C8B-B14F-4D97-AF65-F5344CB8AC3E}">
        <p14:creationId xmlns:p14="http://schemas.microsoft.com/office/powerpoint/2010/main" val="36712088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endParaRPr lang="en-US" b="0" dirty="0"/>
          </a:p>
          <a:p>
            <a:r>
              <a:rPr lang="en-US" b="0" dirty="0"/>
              <a:t>Upon completion of refrigerant liquid transfer between recovery unit and the refrigeration system, guard against trapping liquid refrigerant in the service hose between closed service valves.</a:t>
            </a:r>
          </a:p>
          <a:p>
            <a:endParaRPr lang="en-US" b="0" dirty="0"/>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131</a:t>
            </a:fld>
            <a:endParaRPr lang="en-US" dirty="0"/>
          </a:p>
        </p:txBody>
      </p:sp>
    </p:spTree>
    <p:extLst>
      <p:ext uri="{BB962C8B-B14F-4D97-AF65-F5344CB8AC3E}">
        <p14:creationId xmlns:p14="http://schemas.microsoft.com/office/powerpoint/2010/main" val="23957589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endParaRPr lang="en-US" b="1" dirty="0"/>
          </a:p>
          <a:p>
            <a:r>
              <a:rPr lang="en-US" b="0" dirty="0"/>
              <a:t>The technician must have a separate refrigerant recovery cylinder for each type of refrigerant recovered and should have a separate cylinder for refrigerants known to be mixed.  If servicing systems that use HFC-134a, HFC-410A and HCFC-22, then three cylinders are required even though two are HFCs.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132</a:t>
            </a:fld>
            <a:endParaRPr lang="en-US" dirty="0"/>
          </a:p>
        </p:txBody>
      </p:sp>
    </p:spTree>
    <p:extLst>
      <p:ext uri="{BB962C8B-B14F-4D97-AF65-F5344CB8AC3E}">
        <p14:creationId xmlns:p14="http://schemas.microsoft.com/office/powerpoint/2010/main" val="17974556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pPr defTabSz="931717">
              <a:defRPr/>
            </a:pPr>
            <a:endParaRPr lang="en-US" altLang="en-US" b="1" dirty="0"/>
          </a:p>
          <a:p>
            <a:r>
              <a:rPr lang="en-US" b="0" dirty="0"/>
              <a:t>It is important not to mix refrigerants in the same container when recovering as refrigerants that are mixed be may be impossible to reclaim and there may be an added cost to have them destroyed.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133</a:t>
            </a:fld>
            <a:endParaRPr lang="en-US" dirty="0"/>
          </a:p>
        </p:txBody>
      </p:sp>
    </p:spTree>
    <p:extLst>
      <p:ext uri="{BB962C8B-B14F-4D97-AF65-F5344CB8AC3E}">
        <p14:creationId xmlns:p14="http://schemas.microsoft.com/office/powerpoint/2010/main" val="16961347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 </a:t>
            </a:r>
          </a:p>
          <a:p>
            <a:endParaRPr lang="en-US" b="1" dirty="0"/>
          </a:p>
          <a:p>
            <a:r>
              <a:rPr lang="en-US" b="0" dirty="0"/>
              <a:t>Technicians can only charge used CFC, HCFC, or HFC refrigerants back into the same appliance or into another appliance with the same owner.  Used refrigerant may no longer meet the AHRI standard for virgin refrigerant so it cannot change ownership without being reclaimed.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134</a:t>
            </a:fld>
            <a:endParaRPr lang="en-US" dirty="0"/>
          </a:p>
        </p:txBody>
      </p:sp>
    </p:spTree>
    <p:extLst>
      <p:ext uri="{BB962C8B-B14F-4D97-AF65-F5344CB8AC3E}">
        <p14:creationId xmlns:p14="http://schemas.microsoft.com/office/powerpoint/2010/main" val="11069363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To determine the general area of a small leak, the use of an electronic or ultrasonic leak detector is considered to be the most effective.  To cause the least amount of damage to the environment, newly installed systems should be pressurized with dry nitrogen for leak detection purposes.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135</a:t>
            </a:fld>
            <a:endParaRPr lang="en-US" dirty="0"/>
          </a:p>
        </p:txBody>
      </p:sp>
    </p:spTree>
    <p:extLst>
      <p:ext uri="{BB962C8B-B14F-4D97-AF65-F5344CB8AC3E}">
        <p14:creationId xmlns:p14="http://schemas.microsoft.com/office/powerpoint/2010/main" val="23533895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 </a:t>
            </a:r>
          </a:p>
          <a:p>
            <a:endParaRPr lang="en-US" b="1" dirty="0"/>
          </a:p>
          <a:p>
            <a:r>
              <a:rPr lang="en-US" b="0" dirty="0"/>
              <a:t>To determine the general area of a small leak, the use of an electronic or ultrasonic leak detector is considered to be the most effective.  To cause the least amount of damage to the environment, newly installed systems should be pressurized with dry nitrogen for leak detection purposes.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136</a:t>
            </a:fld>
            <a:endParaRPr lang="en-US" dirty="0"/>
          </a:p>
        </p:txBody>
      </p:sp>
    </p:spTree>
    <p:extLst>
      <p:ext uri="{BB962C8B-B14F-4D97-AF65-F5344CB8AC3E}">
        <p14:creationId xmlns:p14="http://schemas.microsoft.com/office/powerpoint/2010/main" val="19095428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 </a:t>
            </a:r>
          </a:p>
          <a:p>
            <a:endParaRPr lang="en-US" b="1" dirty="0"/>
          </a:p>
          <a:p>
            <a:r>
              <a:rPr lang="en-US" b="0" dirty="0"/>
              <a:t>If an electronic leak detector is to be used, a trace of the system refrigerant can be added to the system along with the dry nitrogen.  </a:t>
            </a:r>
          </a:p>
          <a:p>
            <a:r>
              <a:rPr lang="en-US" b="0" dirty="0"/>
              <a:t>The trace gas should be the same as the refrigerant the appliance is going to be charged with.  </a:t>
            </a:r>
          </a:p>
          <a:p>
            <a:r>
              <a:rPr lang="en-US" b="0" dirty="0"/>
              <a:t>A leak trace gas is not considered a refrigerant under the EPA’s refrigerant management regulations.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137</a:t>
            </a:fld>
            <a:endParaRPr lang="en-US" dirty="0"/>
          </a:p>
        </p:txBody>
      </p:sp>
    </p:spTree>
    <p:extLst>
      <p:ext uri="{BB962C8B-B14F-4D97-AF65-F5344CB8AC3E}">
        <p14:creationId xmlns:p14="http://schemas.microsoft.com/office/powerpoint/2010/main" val="34227874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 </a:t>
            </a:r>
          </a:p>
          <a:p>
            <a:endParaRPr lang="en-US" b="1" dirty="0"/>
          </a:p>
          <a:p>
            <a:r>
              <a:rPr lang="en-US" b="0" dirty="0"/>
              <a:t>Once the general area of the leak is located, the use of soap bubbles will aid in pinpointing the leak.    </a:t>
            </a:r>
          </a:p>
          <a:p>
            <a:r>
              <a:rPr lang="en-US" b="0" dirty="0"/>
              <a:t>Finding and repairing leaks in a system will conserve refrigerant for future use.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138</a:t>
            </a:fld>
            <a:endParaRPr lang="en-US" dirty="0"/>
          </a:p>
        </p:txBody>
      </p:sp>
    </p:spTree>
    <p:extLst>
      <p:ext uri="{BB962C8B-B14F-4D97-AF65-F5344CB8AC3E}">
        <p14:creationId xmlns:p14="http://schemas.microsoft.com/office/powerpoint/2010/main" val="31139962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Upon completion of a leak repair, and before recharging the system, install a new filter drier, and complete a standing-pressure leak check at the maximum system pressure.  </a:t>
            </a:r>
          </a:p>
          <a:p>
            <a:endParaRPr lang="en-US" b="0" dirty="0"/>
          </a:p>
          <a:p>
            <a:r>
              <a:rPr lang="en-US" b="0" dirty="0"/>
              <a:t>For safety, any system designed to contain a flammable hydrocarbon (HC) or HFO refrigerant has to have a leak test before evacuating to 500 microns or lower.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139</a:t>
            </a:fld>
            <a:endParaRPr lang="en-US" dirty="0"/>
          </a:p>
        </p:txBody>
      </p:sp>
    </p:spTree>
    <p:extLst>
      <p:ext uri="{BB962C8B-B14F-4D97-AF65-F5344CB8AC3E}">
        <p14:creationId xmlns:p14="http://schemas.microsoft.com/office/powerpoint/2010/main" val="3231341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 </a:t>
            </a:r>
          </a:p>
          <a:p>
            <a:endParaRPr lang="en-US" b="1" dirty="0"/>
          </a:p>
          <a:p>
            <a:r>
              <a:rPr lang="en-US" b="0" dirty="0"/>
              <a:t>Unlike natural gas, flammable hydrocarbon or HFO refrigerants do not contain odorants to indicate their presence.  Odorants do not need to be added to systems containing flammable refrigerants. </a:t>
            </a:r>
          </a:p>
          <a:p>
            <a:r>
              <a:rPr lang="en-US" b="0"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140</a:t>
            </a:fld>
            <a:endParaRPr lang="en-US" dirty="0"/>
          </a:p>
        </p:txBody>
      </p:sp>
    </p:spTree>
    <p:extLst>
      <p:ext uri="{BB962C8B-B14F-4D97-AF65-F5344CB8AC3E}">
        <p14:creationId xmlns:p14="http://schemas.microsoft.com/office/powerpoint/2010/main" val="1445966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EditionV2 </a:t>
            </a:r>
            <a:r>
              <a:rPr lang="en-US" altLang="en-US" b="1" dirty="0"/>
              <a:t>Page 1</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Type III.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Persons who maintain, service, repair, or dispose of low-pressure appliances, such as centrifugal and chillers, must be certified as Type III technicians.  Low-pressure appliances operate with low-pressure refrigerants, which have pressures of 30 psig, or lower, at a liquid-phase temperature of 104°F.  HCFC-123 used in chillers is a “low-pressure refrigerant” under EPA’s Section 608 regulations to replace CFC-11.</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a:t>
            </a:fld>
            <a:endParaRPr lang="en-US" dirty="0"/>
          </a:p>
        </p:txBody>
      </p:sp>
    </p:spTree>
    <p:extLst>
      <p:ext uri="{BB962C8B-B14F-4D97-AF65-F5344CB8AC3E}">
        <p14:creationId xmlns:p14="http://schemas.microsoft.com/office/powerpoint/2010/main" val="39173600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The reason for dehydrating a refrigeration system is to remove water and water vapor, and it is important to follow proper dehydration procedures.  If moisture is allowed to remain in an operating refrigeration system, hydrochloric and hydrofluoric acids may form.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141</a:t>
            </a:fld>
            <a:endParaRPr lang="en-US" dirty="0"/>
          </a:p>
        </p:txBody>
      </p:sp>
    </p:spTree>
    <p:extLst>
      <p:ext uri="{BB962C8B-B14F-4D97-AF65-F5344CB8AC3E}">
        <p14:creationId xmlns:p14="http://schemas.microsoft.com/office/powerpoint/2010/main" val="5406398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To dehydrate a system, it should be evacuated.  It is not possible to over-evacuate a system.  Most manufacturers require system evacuation to 500 microns, or lower, which can be measured with a micron gauge.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142</a:t>
            </a:fld>
            <a:endParaRPr lang="en-US" dirty="0"/>
          </a:p>
        </p:txBody>
      </p:sp>
    </p:spTree>
    <p:extLst>
      <p:ext uri="{BB962C8B-B14F-4D97-AF65-F5344CB8AC3E}">
        <p14:creationId xmlns:p14="http://schemas.microsoft.com/office/powerpoint/2010/main" val="14870748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Never evacuate a system to the ambient air without first following proper recovery procedures and attaining the mandated recovery level required by EPA regulations.</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143</a:t>
            </a:fld>
            <a:endParaRPr lang="en-US" dirty="0"/>
          </a:p>
        </p:txBody>
      </p:sp>
    </p:spTree>
    <p:extLst>
      <p:ext uri="{BB962C8B-B14F-4D97-AF65-F5344CB8AC3E}">
        <p14:creationId xmlns:p14="http://schemas.microsoft.com/office/powerpoint/2010/main" val="455805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altLang="en-US" dirty="0"/>
          </a:p>
          <a:p>
            <a:r>
              <a:rPr lang="en-US" altLang="en-US" dirty="0"/>
              <a:t>The factors that affect the speed and efficiency of evacuation are; size of equipment being evacuated, ambient temperature, amount of moisture in the system, the size of the vacuum pump and vacuum lines.</a:t>
            </a:r>
          </a:p>
        </p:txBody>
      </p:sp>
      <p:sp>
        <p:nvSpPr>
          <p:cNvPr id="272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B73CEC4-5CFE-457C-B462-45B0EE3D7691}" type="slidenum">
              <a:rPr lang="en-US" altLang="en-US" smtClean="0">
                <a:latin typeface="Times New Roman" pitchFamily="18" charset="0"/>
              </a:rPr>
              <a:pPr algn="r" eaLnBrk="1" hangingPunct="1">
                <a:spcBef>
                  <a:spcPct val="0"/>
                </a:spcBef>
              </a:pPr>
              <a:t>144</a:t>
            </a:fld>
            <a:endParaRPr lang="en-US" altLang="en-US" dirty="0">
              <a:latin typeface="Times New Roman" pitchFamily="18" charset="0"/>
            </a:endParaRPr>
          </a:p>
        </p:txBody>
      </p:sp>
    </p:spTree>
    <p:extLst>
      <p:ext uri="{BB962C8B-B14F-4D97-AF65-F5344CB8AC3E}">
        <p14:creationId xmlns:p14="http://schemas.microsoft.com/office/powerpoint/2010/main" val="29621934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In addition, vacuum lines (hoses) should be equal to or larger than the pump intake connection.  </a:t>
            </a:r>
          </a:p>
          <a:p>
            <a:r>
              <a:rPr lang="en-US" b="0" dirty="0"/>
              <a:t>The brand of a micron gauge does not usually affect the speed of evacuation, but the method used to connect it to the system may.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145</a:t>
            </a:fld>
            <a:endParaRPr lang="en-US" dirty="0"/>
          </a:p>
        </p:txBody>
      </p:sp>
    </p:spTree>
    <p:extLst>
      <p:ext uri="{BB962C8B-B14F-4D97-AF65-F5344CB8AC3E}">
        <p14:creationId xmlns:p14="http://schemas.microsoft.com/office/powerpoint/2010/main" val="59590561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The piping connection to the vacuum pump should be as short a length as possible and as large in diameter as possible.  </a:t>
            </a:r>
          </a:p>
          <a:p>
            <a:r>
              <a:rPr lang="en-US" b="0" dirty="0"/>
              <a:t>For accurate readings during evacuation, the system vacuum gauge should be connected as far away from the vacuum pump as possible.  </a:t>
            </a:r>
          </a:p>
          <a:p>
            <a:r>
              <a:rPr lang="en-US" b="0" dirty="0"/>
              <a:t>Measuring a final system vacuum should be done with the system isolated and the vacuum pump turned off.</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146</a:t>
            </a:fld>
            <a:endParaRPr lang="en-US" dirty="0"/>
          </a:p>
        </p:txBody>
      </p:sp>
    </p:spTree>
    <p:extLst>
      <p:ext uri="{BB962C8B-B14F-4D97-AF65-F5344CB8AC3E}">
        <p14:creationId xmlns:p14="http://schemas.microsoft.com/office/powerpoint/2010/main" val="39893047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dirty="0"/>
              <a:t>A system that will not hold a vacuum after it has been evacuated </a:t>
            </a:r>
            <a:r>
              <a:rPr lang="en-US" dirty="0">
                <a:solidFill>
                  <a:srgbClr val="FF0000"/>
                </a:solidFill>
              </a:rPr>
              <a:t>probably has a leak</a:t>
            </a:r>
            <a:r>
              <a:rPr lang="en-US" dirty="0"/>
              <a:t>.  </a:t>
            </a:r>
          </a:p>
          <a:p>
            <a:r>
              <a:rPr lang="en-US" dirty="0"/>
              <a:t>During evacuation, you may wish to </a:t>
            </a:r>
            <a:r>
              <a:rPr lang="en-US" dirty="0">
                <a:solidFill>
                  <a:srgbClr val="FF0000"/>
                </a:solidFill>
              </a:rPr>
              <a:t>heat</a:t>
            </a:r>
            <a:r>
              <a:rPr lang="en-US" dirty="0"/>
              <a:t> the refrigeration system to </a:t>
            </a:r>
            <a:r>
              <a:rPr lang="en-US" dirty="0">
                <a:solidFill>
                  <a:srgbClr val="FF0000"/>
                </a:solidFill>
              </a:rPr>
              <a:t>decrease dehydration time</a:t>
            </a:r>
            <a:r>
              <a:rPr lang="en-US" dirty="0"/>
              <a:t>.  </a:t>
            </a:r>
          </a:p>
          <a:p>
            <a:r>
              <a:rPr lang="en-US" dirty="0">
                <a:solidFill>
                  <a:srgbClr val="FF0000"/>
                </a:solidFill>
              </a:rPr>
              <a:t>Tapping a compressor </a:t>
            </a:r>
            <a:r>
              <a:rPr lang="en-US" dirty="0"/>
              <a:t>with a rubber mallet will aid in releasing trapped refrigerant from the oil.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147</a:t>
            </a:fld>
            <a:endParaRPr lang="en-US" dirty="0"/>
          </a:p>
        </p:txBody>
      </p:sp>
    </p:spTree>
    <p:extLst>
      <p:ext uri="{BB962C8B-B14F-4D97-AF65-F5344CB8AC3E}">
        <p14:creationId xmlns:p14="http://schemas.microsoft.com/office/powerpoint/2010/main" val="16000568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b="1" dirty="0"/>
          </a:p>
          <a:p>
            <a:r>
              <a:rPr lang="en-US" b="0" dirty="0"/>
              <a:t>Dehydration is complete when the vacuum gauge/indicator shows that you have reached and held the required vacuum of 500 microns or less.  If the pressure increases then stops for a few minutes then rises more, there is probably moisture left in the system.  If the pressure steadily rises, there is probably a leak.</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148</a:t>
            </a:fld>
            <a:endParaRPr lang="en-US" dirty="0"/>
          </a:p>
        </p:txBody>
      </p:sp>
    </p:spTree>
    <p:extLst>
      <p:ext uri="{BB962C8B-B14F-4D97-AF65-F5344CB8AC3E}">
        <p14:creationId xmlns:p14="http://schemas.microsoft.com/office/powerpoint/2010/main" val="305061989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b="1" dirty="0"/>
          </a:p>
          <a:p>
            <a:r>
              <a:rPr lang="en-US" dirty="0"/>
              <a:t>The EPA is concerned not only with the prevention of refrigerant venting, but with the technician’s overall safety.  When handling and filling refrigerant cylinders or operating recovery or recycling equipment, you should wear safety glasses, protective gloves, and follow all equipment manufacturer’s safety precautions.  Make sure your recovery machine is grounded when in use, especially when recovering a flammable refrigerant.</a:t>
            </a:r>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149</a:t>
            </a:fld>
            <a:endParaRPr lang="en-US" dirty="0"/>
          </a:p>
        </p:txBody>
      </p:sp>
    </p:spTree>
    <p:extLst>
      <p:ext uri="{BB962C8B-B14F-4D97-AF65-F5344CB8AC3E}">
        <p14:creationId xmlns:p14="http://schemas.microsoft.com/office/powerpoint/2010/main" val="4449852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altLang="en-US" dirty="0"/>
          </a:p>
          <a:p>
            <a:r>
              <a:rPr lang="en-US" dirty="0"/>
              <a:t>When pressurizing a system with nitrogen, you should always charge through a pressure regulator and a relief valve in the downstream line from the pressure regulator.  Relief valves MUST NOT be installed in series.  If corrosion build-up is found within the body of a relief valve, the valve MUST be replaced.</a:t>
            </a:r>
            <a:endParaRPr lang="en-US" b="0" dirty="0"/>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6E04A45-12FE-498C-B48C-FA2E930262F2}" type="slidenum">
              <a:rPr lang="en-US" altLang="en-US" smtClean="0">
                <a:latin typeface="Times New Roman" pitchFamily="18" charset="0"/>
              </a:rPr>
              <a:pPr algn="r" eaLnBrk="1" hangingPunct="1">
                <a:spcBef>
                  <a:spcPct val="0"/>
                </a:spcBef>
              </a:pPr>
              <a:t>150</a:t>
            </a:fld>
            <a:endParaRPr lang="en-US" altLang="en-US" dirty="0">
              <a:latin typeface="Times New Roman" pitchFamily="18" charset="0"/>
            </a:endParaRPr>
          </a:p>
        </p:txBody>
      </p:sp>
    </p:spTree>
    <p:extLst>
      <p:ext uri="{BB962C8B-B14F-4D97-AF65-F5344CB8AC3E}">
        <p14:creationId xmlns:p14="http://schemas.microsoft.com/office/powerpoint/2010/main" val="810834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2</a:t>
            </a:r>
          </a:p>
          <a:p>
            <a:endParaRPr lang="en-US" dirty="0"/>
          </a:p>
          <a:p>
            <a:pPr marL="0" indent="0">
              <a:buNone/>
            </a:pPr>
            <a:r>
              <a:rPr lang="en-US" altLang="en-US" b="1" dirty="0"/>
              <a:t>Universal. </a:t>
            </a:r>
          </a:p>
          <a:p>
            <a:pPr marL="0" indent="0">
              <a:buNone/>
            </a:pPr>
            <a:r>
              <a:rPr lang="en-US" altLang="en-US" dirty="0"/>
              <a:t>Persons, who maintain, service, or repair both low and high‐pressure equipment, as well as small appliances, must be certified as Universal technicians.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a:t>
            </a:fld>
            <a:endParaRPr lang="en-US" dirty="0"/>
          </a:p>
        </p:txBody>
      </p:sp>
    </p:spTree>
    <p:extLst>
      <p:ext uri="{BB962C8B-B14F-4D97-AF65-F5344CB8AC3E}">
        <p14:creationId xmlns:p14="http://schemas.microsoft.com/office/powerpoint/2010/main" val="322865041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b="1" dirty="0"/>
          </a:p>
          <a:p>
            <a:r>
              <a:rPr lang="en-US" dirty="0"/>
              <a:t>When leak checking a system, NEVER pressurize the system with oxygen or compressed air.  When mixed with some refrigerants or compressor oil, oxygen or compressed air can cause an explosion. </a:t>
            </a:r>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151</a:t>
            </a:fld>
            <a:endParaRPr lang="en-US" dirty="0"/>
          </a:p>
        </p:txBody>
      </p:sp>
    </p:spTree>
    <p:extLst>
      <p:ext uri="{BB962C8B-B14F-4D97-AF65-F5344CB8AC3E}">
        <p14:creationId xmlns:p14="http://schemas.microsoft.com/office/powerpoint/2010/main" val="404026560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altLang="en-US" dirty="0"/>
          </a:p>
          <a:p>
            <a:r>
              <a:rPr lang="en-US" sz="1200" kern="1200" dirty="0">
                <a:solidFill>
                  <a:schemeClr val="tx1"/>
                </a:solidFill>
                <a:effectLst/>
                <a:latin typeface="+mn-lt"/>
                <a:ea typeface="+mn-ea"/>
                <a:cs typeface="+mn-cs"/>
              </a:rPr>
              <a:t>When leak checking a system, NEVER pressurize the system with oxygen or compressed air.  When mixed with some refrigerants or compressor oil, oxygen or compressed air can cause an explosion.  To determine the safe pressure for leak testing, check the equipment data plate for the maximum low-side test pressure value.</a:t>
            </a:r>
          </a:p>
        </p:txBody>
      </p:sp>
      <p:sp>
        <p:nvSpPr>
          <p:cNvPr id="284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15E3B9-EA9D-412A-8EA9-0C9CEB29274D}" type="slidenum">
              <a:rPr lang="en-US" altLang="en-US" smtClean="0">
                <a:latin typeface="Times New Roman" pitchFamily="18" charset="0"/>
              </a:rPr>
              <a:pPr algn="r" eaLnBrk="1" hangingPunct="1">
                <a:spcBef>
                  <a:spcPct val="0"/>
                </a:spcBef>
              </a:pPr>
              <a:t>152</a:t>
            </a:fld>
            <a:endParaRPr lang="en-US" altLang="en-US" dirty="0">
              <a:latin typeface="Times New Roman" pitchFamily="18" charset="0"/>
            </a:endParaRPr>
          </a:p>
        </p:txBody>
      </p:sp>
    </p:spTree>
    <p:extLst>
      <p:ext uri="{BB962C8B-B14F-4D97-AF65-F5344CB8AC3E}">
        <p14:creationId xmlns:p14="http://schemas.microsoft.com/office/powerpoint/2010/main" val="22490777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b="1" dirty="0"/>
          </a:p>
          <a:p>
            <a:r>
              <a:rPr lang="en-US" b="0" dirty="0"/>
              <a:t>To determine the safe pressure for leak testing, check the equipment data plate for the maximum low-side test pressure value.</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153</a:t>
            </a:fld>
            <a:endParaRPr lang="en-US" dirty="0"/>
          </a:p>
        </p:txBody>
      </p:sp>
    </p:spTree>
    <p:extLst>
      <p:ext uri="{BB962C8B-B14F-4D97-AF65-F5344CB8AC3E}">
        <p14:creationId xmlns:p14="http://schemas.microsoft.com/office/powerpoint/2010/main" val="307398580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altLang="en-US" dirty="0"/>
          </a:p>
          <a:p>
            <a:r>
              <a:rPr lang="en-US" sz="1200" kern="1200" dirty="0">
                <a:solidFill>
                  <a:schemeClr val="tx1"/>
                </a:solidFill>
                <a:effectLst/>
                <a:latin typeface="+mn-lt"/>
                <a:ea typeface="+mn-ea"/>
                <a:cs typeface="+mn-cs"/>
              </a:rPr>
              <a:t>NEVER expose refrigerants to open flames or glowing hot metal surfaces.  Although reclaimers may accept visibly burned recovery tanks, at high temperatures, refrigerants decompose and form acids.  </a:t>
            </a:r>
            <a:endParaRPr lang="en-US" altLang="en-US" dirty="0"/>
          </a:p>
        </p:txBody>
      </p:sp>
      <p:sp>
        <p:nvSpPr>
          <p:cNvPr id="286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77B11C8-BE96-47C5-BC0B-D2E80C3B05DD}" type="slidenum">
              <a:rPr lang="en-US" altLang="en-US" smtClean="0">
                <a:latin typeface="Times New Roman" pitchFamily="18" charset="0"/>
              </a:rPr>
              <a:pPr algn="r" eaLnBrk="1" hangingPunct="1">
                <a:spcBef>
                  <a:spcPct val="0"/>
                </a:spcBef>
              </a:pPr>
              <a:t>154</a:t>
            </a:fld>
            <a:endParaRPr lang="en-US" altLang="en-US" dirty="0">
              <a:latin typeface="Times New Roman" pitchFamily="18" charset="0"/>
            </a:endParaRPr>
          </a:p>
        </p:txBody>
      </p:sp>
    </p:spTree>
    <p:extLst>
      <p:ext uri="{BB962C8B-B14F-4D97-AF65-F5344CB8AC3E}">
        <p14:creationId xmlns:p14="http://schemas.microsoft.com/office/powerpoint/2010/main" val="11789211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dirty="0"/>
          </a:p>
          <a:p>
            <a:r>
              <a:rPr lang="en-US" dirty="0"/>
              <a:t>Hydrochloric acid is formed if the refrigerant contains chlorine. </a:t>
            </a:r>
          </a:p>
          <a:p>
            <a:r>
              <a:rPr lang="en-US" dirty="0"/>
              <a:t>Hydrofluoric acid is formed if the refrigerant contains fluorine. </a:t>
            </a:r>
          </a:p>
          <a:p>
            <a:r>
              <a:rPr lang="en-US" dirty="0"/>
              <a:t>Heating a refrigerant cylinder can result in an explosion and cause serious injuries.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155</a:t>
            </a:fld>
            <a:endParaRPr lang="en-US" dirty="0"/>
          </a:p>
        </p:txBody>
      </p:sp>
    </p:spTree>
    <p:extLst>
      <p:ext uri="{BB962C8B-B14F-4D97-AF65-F5344CB8AC3E}">
        <p14:creationId xmlns:p14="http://schemas.microsoft.com/office/powerpoint/2010/main" val="124662247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endParaRPr lang="en-US" dirty="0"/>
          </a:p>
          <a:p>
            <a:endParaRPr lang="en-US" dirty="0"/>
          </a:p>
          <a:p>
            <a:r>
              <a:rPr lang="en-US" dirty="0"/>
              <a:t>Heating a refrigerant cylinder can result in an explosion and cause serious injuries.  If oxygen is also present, it is possible to form carbon monoxide, carbon dioxide, and phosgene gas.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156</a:t>
            </a:fld>
            <a:endParaRPr lang="en-US" dirty="0"/>
          </a:p>
        </p:txBody>
      </p:sp>
    </p:spTree>
    <p:extLst>
      <p:ext uri="{BB962C8B-B14F-4D97-AF65-F5344CB8AC3E}">
        <p14:creationId xmlns:p14="http://schemas.microsoft.com/office/powerpoint/2010/main" val="5770561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endParaRPr lang="en-US" dirty="0"/>
          </a:p>
          <a:p>
            <a:endParaRPr lang="en-US" dirty="0"/>
          </a:p>
          <a:p>
            <a:r>
              <a:rPr lang="en-US" dirty="0"/>
              <a:t>If a hydrocarbon (HC) refrigerant is released into a space, and an ignition source is provided an explosion can occur if the refrigerant concentration is above the Lower Flammability Limit (LFL) and below the Upper Flammability Limit (UFL) with an ignition source.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157</a:t>
            </a:fld>
            <a:endParaRPr lang="en-US" dirty="0"/>
          </a:p>
        </p:txBody>
      </p:sp>
    </p:spTree>
    <p:extLst>
      <p:ext uri="{BB962C8B-B14F-4D97-AF65-F5344CB8AC3E}">
        <p14:creationId xmlns:p14="http://schemas.microsoft.com/office/powerpoint/2010/main" val="15501609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sz="1300" dirty="0"/>
          </a:p>
          <a:p>
            <a:r>
              <a:rPr lang="en-US" sz="1200" kern="1200" dirty="0">
                <a:solidFill>
                  <a:schemeClr val="tx1"/>
                </a:solidFill>
                <a:effectLst/>
                <a:latin typeface="+mn-lt"/>
                <a:ea typeface="+mn-ea"/>
                <a:cs typeface="+mn-cs"/>
              </a:rPr>
              <a:t>When working with any solvents, chemicals, or refrigerants, Safety Data Sheets (SDS) should be reviewed by the technician to reference compatibility with other materials.  Silicone elastomers, for example, which are used in seals and gaskets, are not compatible with HFO refrigerants.</a:t>
            </a:r>
          </a:p>
          <a:p>
            <a:r>
              <a:rPr lang="en-US" sz="1200" kern="1200" dirty="0">
                <a:solidFill>
                  <a:schemeClr val="tx1"/>
                </a:solidFill>
                <a:effectLst/>
                <a:latin typeface="+mn-lt"/>
                <a:ea typeface="+mn-ea"/>
                <a:cs typeface="+mn-cs"/>
              </a:rPr>
              <a:t> </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158</a:t>
            </a:fld>
            <a:endParaRPr lang="en-US" altLang="en-US" dirty="0">
              <a:latin typeface="Times New Roman" pitchFamily="18" charset="0"/>
            </a:endParaRPr>
          </a:p>
        </p:txBody>
      </p:sp>
    </p:spTree>
    <p:extLst>
      <p:ext uri="{BB962C8B-B14F-4D97-AF65-F5344CB8AC3E}">
        <p14:creationId xmlns:p14="http://schemas.microsoft.com/office/powerpoint/2010/main" val="18992258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r>
              <a:rPr lang="en-US" sz="1300" dirty="0"/>
              <a:t> </a:t>
            </a:r>
          </a:p>
          <a:p>
            <a:pPr defTabSz="931717">
              <a:defRPr/>
            </a:pPr>
            <a:r>
              <a:rPr lang="en-US" sz="1300" dirty="0"/>
              <a:t>Refrigerant vapors, or mist, in high concentrations, should not be inhaled; they may cause heart irregularities or unconsciousness.  In most refrigerant accidents where death occurs, oxygen deprivation is the major cause.  </a:t>
            </a:r>
          </a:p>
          <a:p>
            <a:pPr defTabSz="931717">
              <a:defRPr/>
            </a:pPr>
            <a:r>
              <a:rPr lang="en-US" sz="1300" dirty="0"/>
              <a:t>According to the ASHRAE refrigerant safety classification standard, A1 designations would be the safest.  </a:t>
            </a:r>
          </a:p>
          <a:p>
            <a:pPr defTabSz="931717">
              <a:defRPr/>
            </a:pPr>
            <a:r>
              <a:rPr lang="en-US" sz="1300" dirty="0"/>
              <a:t>R-410A is considered to be non-toxic but it, as any other refrigerant in high concentrations, can cause asphyxia.</a:t>
            </a:r>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A197D68-DCFE-4284-853E-47FE1CCE4F88}" type="slidenum">
              <a:rPr lang="en-US" altLang="en-US" smtClean="0">
                <a:latin typeface="Times New Roman" pitchFamily="18" charset="0"/>
              </a:rPr>
              <a:pPr algn="r" eaLnBrk="1" hangingPunct="1">
                <a:spcBef>
                  <a:spcPct val="0"/>
                </a:spcBef>
              </a:pPr>
              <a:t>159</a:t>
            </a:fld>
            <a:endParaRPr lang="en-US" altLang="en-US" dirty="0">
              <a:latin typeface="Times New Roman" pitchFamily="18" charset="0"/>
            </a:endParaRPr>
          </a:p>
        </p:txBody>
      </p:sp>
    </p:spTree>
    <p:extLst>
      <p:ext uri="{BB962C8B-B14F-4D97-AF65-F5344CB8AC3E}">
        <p14:creationId xmlns:p14="http://schemas.microsoft.com/office/powerpoint/2010/main" val="245806737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dirty="0"/>
          </a:p>
          <a:p>
            <a:r>
              <a:rPr lang="en-US" dirty="0"/>
              <a:t>Prior to recovery of any flammable refrigerant ensure that the refrigeration system and recovery unit is grounded.  Never apply an open flame or live steam to a flammable refrigerant cylinder, do not cut or weld any refrigerant line while refrigerant is in the unit, and do not use oxygen to purge lines or to pressurize the machine.  A sufficient concentration of the refrigerant in the space and an ignition source are most likely to lead to an explosion with refrigerants.  HFO-1234yf is classified A2L not as an A3 (higher flammability) refrigerant like Isobutane (R-600a), Propane (R-290) and R-441A (Hydrocarbon blend).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160</a:t>
            </a:fld>
            <a:endParaRPr lang="en-US" dirty="0"/>
          </a:p>
        </p:txBody>
      </p:sp>
    </p:spTree>
    <p:extLst>
      <p:ext uri="{BB962C8B-B14F-4D97-AF65-F5344CB8AC3E}">
        <p14:creationId xmlns:p14="http://schemas.microsoft.com/office/powerpoint/2010/main" val="190637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sz="1200" kern="1200" dirty="0">
                <a:solidFill>
                  <a:schemeClr val="tx1"/>
                </a:solidFill>
                <a:effectLst/>
                <a:latin typeface="+mn-lt"/>
                <a:ea typeface="+mn-ea"/>
                <a:cs typeface="+mn-cs"/>
              </a:rPr>
              <a:t>The test contains four sections: Core, and sections I, II, and III. Each section contains twenty-five (25) multiple-choice questions.  A technician MUST achieve a minimum passing score of 70 percent in each group/section in which they are to be certified.  For example, a technician seeking Universal certification must achieve a minimum score of 70 percent, or 18 out of 25 correct, on each section of the test.  If a technician fails one or more of the sections, they may retake the failed section(s) without retaking the section(s) in which they earned a passing score.  In the meantime, the technician will be certified in the Type(s) for which they received a passing score.  There is one exception; a technician MUST achieve a passing score on the Core plus any one Type to receive any certification.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17</a:t>
            </a:fld>
            <a:endParaRPr lang="en-US" dirty="0"/>
          </a:p>
        </p:txBody>
      </p:sp>
    </p:spTree>
    <p:extLst>
      <p:ext uri="{BB962C8B-B14F-4D97-AF65-F5344CB8AC3E}">
        <p14:creationId xmlns:p14="http://schemas.microsoft.com/office/powerpoint/2010/main" val="34149825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endParaRPr lang="en-US" dirty="0"/>
          </a:p>
          <a:p>
            <a:endParaRPr lang="en-US" dirty="0"/>
          </a:p>
          <a:p>
            <a:r>
              <a:rPr lang="en-US" dirty="0"/>
              <a:t>A red color marking is required on all process tubes and other pipes through which a flammable refrigerant flows/passes and where a service connection is probable.  </a:t>
            </a:r>
          </a:p>
          <a:p>
            <a:r>
              <a:rPr lang="en-US" dirty="0"/>
              <a:t>The red marking must extend a minimum of one inch in both directions from such locations.</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161</a:t>
            </a:fld>
            <a:endParaRPr lang="en-US" dirty="0"/>
          </a:p>
        </p:txBody>
      </p:sp>
    </p:spTree>
    <p:extLst>
      <p:ext uri="{BB962C8B-B14F-4D97-AF65-F5344CB8AC3E}">
        <p14:creationId xmlns:p14="http://schemas.microsoft.com/office/powerpoint/2010/main" val="389120460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r>
              <a:rPr lang="en-US" sz="1300" dirty="0"/>
              <a:t> </a:t>
            </a:r>
          </a:p>
          <a:p>
            <a:r>
              <a:rPr lang="en-US" sz="1200" kern="1200" dirty="0">
                <a:solidFill>
                  <a:schemeClr val="tx1"/>
                </a:solidFill>
                <a:effectLst/>
                <a:latin typeface="+mn-lt"/>
                <a:ea typeface="+mn-ea"/>
                <a:cs typeface="+mn-cs"/>
              </a:rPr>
              <a:t>In the event of a large release of CFC, HCFC, HFC, HFO, HC, or any refrigerant in a contained area a self-contained breathing apparatus (SCBA) or leaving the area is required.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large quantities, all refrigerants can cause suffocation because they can displace oxygen. Inhaling refrigerant vapors or mist may cause heart irregularities, unconsciousness, and oxygen deprivation leading to death (asphyxia).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A197D68-DCFE-4284-853E-47FE1CCE4F88}" type="slidenum">
              <a:rPr lang="en-US" altLang="en-US" smtClean="0">
                <a:latin typeface="Times New Roman" pitchFamily="18" charset="0"/>
              </a:rPr>
              <a:pPr algn="r" eaLnBrk="1" hangingPunct="1">
                <a:spcBef>
                  <a:spcPct val="0"/>
                </a:spcBef>
              </a:pPr>
              <a:t>162</a:t>
            </a:fld>
            <a:endParaRPr lang="en-US" altLang="en-US" dirty="0">
              <a:latin typeface="Times New Roman" pitchFamily="18" charset="0"/>
            </a:endParaRPr>
          </a:p>
        </p:txBody>
      </p:sp>
    </p:spTree>
    <p:extLst>
      <p:ext uri="{BB962C8B-B14F-4D97-AF65-F5344CB8AC3E}">
        <p14:creationId xmlns:p14="http://schemas.microsoft.com/office/powerpoint/2010/main" val="216560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 EPA Section 608 Preparatory Manual 9</a:t>
            </a:r>
            <a:r>
              <a:rPr lang="en-US" b="1" baseline="30000" dirty="0"/>
              <a:t>th</a:t>
            </a:r>
            <a:r>
              <a:rPr lang="en-US" b="1" dirty="0"/>
              <a:t> Edition V2 Page 13</a:t>
            </a:r>
          </a:p>
          <a:p>
            <a:endParaRPr lang="en-US" dirty="0"/>
          </a:p>
          <a:p>
            <a:r>
              <a:rPr lang="en-US" dirty="0"/>
              <a:t>An alcohol spray should be used to remove ice from sight glasses or viewing glasses.</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163</a:t>
            </a:fld>
            <a:endParaRPr lang="en-US" dirty="0"/>
          </a:p>
        </p:txBody>
      </p:sp>
    </p:spTree>
    <p:extLst>
      <p:ext uri="{BB962C8B-B14F-4D97-AF65-F5344CB8AC3E}">
        <p14:creationId xmlns:p14="http://schemas.microsoft.com/office/powerpoint/2010/main" val="92483539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A refrigerant recovery cylinder should be free of rust, damage, be labeled, secure, and filled to no more than 80% of its capacity by weight. </a:t>
            </a: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164</a:t>
            </a:fld>
            <a:endParaRPr lang="en-US" altLang="en-US" dirty="0">
              <a:latin typeface="Times New Roman" pitchFamily="18" charset="0"/>
            </a:endParaRPr>
          </a:p>
        </p:txBody>
      </p:sp>
    </p:spTree>
    <p:extLst>
      <p:ext uri="{BB962C8B-B14F-4D97-AF65-F5344CB8AC3E}">
        <p14:creationId xmlns:p14="http://schemas.microsoft.com/office/powerpoint/2010/main" val="17867327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Approved refrigerant recovery cylinders can be identified by having yellow colored tops and gray bodies.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165</a:t>
            </a:fld>
            <a:endParaRPr lang="en-US" dirty="0"/>
          </a:p>
        </p:txBody>
      </p:sp>
    </p:spTree>
    <p:extLst>
      <p:ext uri="{BB962C8B-B14F-4D97-AF65-F5344CB8AC3E}">
        <p14:creationId xmlns:p14="http://schemas.microsoft.com/office/powerpoint/2010/main" val="19704785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 </a:t>
            </a:r>
            <a:endParaRPr lang="en-US" dirty="0"/>
          </a:p>
          <a:p>
            <a:endParaRPr lang="en-US" dirty="0"/>
          </a:p>
          <a:p>
            <a:r>
              <a:rPr lang="en-US" dirty="0"/>
              <a:t>One should not heat a refrigerant storage or recovery tank with an open flame because refrigerant in the tank may decompose forming a toxic material, it can result in venting refrigerant to the atmosphere from the pressure safety valve or the tank may explode, causing serious injury.</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166</a:t>
            </a:fld>
            <a:endParaRPr lang="en-US" dirty="0"/>
          </a:p>
        </p:txBody>
      </p:sp>
    </p:spTree>
    <p:extLst>
      <p:ext uri="{BB962C8B-B14F-4D97-AF65-F5344CB8AC3E}">
        <p14:creationId xmlns:p14="http://schemas.microsoft.com/office/powerpoint/2010/main" val="872444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When using vapor or liquid recovery, the fill level of the recovery cylinder can be controlled by a mechanical float device, electronic shut-off device, or measuring the gross cylinder weight.  </a:t>
            </a:r>
          </a:p>
          <a:p>
            <a:endParaRPr lang="en-US" sz="1200" kern="1200" dirty="0">
              <a:solidFill>
                <a:schemeClr val="tx1"/>
              </a:solidFill>
              <a:effectLst/>
              <a:latin typeface="+mn-lt"/>
              <a:ea typeface="+mn-ea"/>
              <a:cs typeface="+mn-cs"/>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167</a:t>
            </a:fld>
            <a:endParaRPr lang="en-US" altLang="en-US" dirty="0">
              <a:latin typeface="Times New Roman" pitchFamily="18" charset="0"/>
            </a:endParaRPr>
          </a:p>
        </p:txBody>
      </p:sp>
    </p:spTree>
    <p:extLst>
      <p:ext uri="{BB962C8B-B14F-4D97-AF65-F5344CB8AC3E}">
        <p14:creationId xmlns:p14="http://schemas.microsoft.com/office/powerpoint/2010/main" val="373875612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The pitch of the recovery device does not control the fill level of the recovery cylinder.  </a:t>
            </a:r>
          </a:p>
          <a:p>
            <a:r>
              <a:rPr lang="en-US" sz="1200" kern="1200" dirty="0">
                <a:solidFill>
                  <a:schemeClr val="tx1"/>
                </a:solidFill>
                <a:effectLst/>
                <a:latin typeface="+mn-lt"/>
                <a:ea typeface="+mn-ea"/>
                <a:cs typeface="+mn-cs"/>
              </a:rPr>
              <a:t>Care must be used to prevent overfilling refrigerant storage cylinders.</a:t>
            </a:r>
          </a:p>
          <a:p>
            <a:endParaRPr lang="en-US" sz="1200" kern="1200" dirty="0">
              <a:solidFill>
                <a:schemeClr val="tx1"/>
              </a:solidFill>
              <a:effectLst/>
              <a:latin typeface="+mn-lt"/>
              <a:ea typeface="+mn-ea"/>
              <a:cs typeface="+mn-cs"/>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168</a:t>
            </a:fld>
            <a:endParaRPr lang="en-US" altLang="en-US" dirty="0">
              <a:latin typeface="Times New Roman" pitchFamily="18" charset="0"/>
            </a:endParaRPr>
          </a:p>
        </p:txBody>
      </p:sp>
    </p:spTree>
    <p:extLst>
      <p:ext uri="{BB962C8B-B14F-4D97-AF65-F5344CB8AC3E}">
        <p14:creationId xmlns:p14="http://schemas.microsoft.com/office/powerpoint/2010/main" val="375871213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The pitch of the recovery device does not control the fill level of the recovery cylinder.  </a:t>
            </a:r>
          </a:p>
          <a:p>
            <a:r>
              <a:rPr lang="en-US" sz="1200" kern="1200" dirty="0">
                <a:solidFill>
                  <a:schemeClr val="tx1"/>
                </a:solidFill>
                <a:effectLst/>
                <a:latin typeface="+mn-lt"/>
                <a:ea typeface="+mn-ea"/>
                <a:cs typeface="+mn-cs"/>
              </a:rPr>
              <a:t>Care must be used to prevent overfilling refrigerant storage cylinders.</a:t>
            </a:r>
          </a:p>
          <a:p>
            <a:endParaRPr lang="en-US" sz="1200" kern="1200" dirty="0">
              <a:solidFill>
                <a:schemeClr val="tx1"/>
              </a:solidFill>
              <a:effectLst/>
              <a:latin typeface="+mn-lt"/>
              <a:ea typeface="+mn-ea"/>
              <a:cs typeface="+mn-cs"/>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169</a:t>
            </a:fld>
            <a:endParaRPr lang="en-US" altLang="en-US" dirty="0">
              <a:latin typeface="Times New Roman" pitchFamily="18" charset="0"/>
            </a:endParaRPr>
          </a:p>
        </p:txBody>
      </p:sp>
    </p:spTree>
    <p:extLst>
      <p:ext uri="{BB962C8B-B14F-4D97-AF65-F5344CB8AC3E}">
        <p14:creationId xmlns:p14="http://schemas.microsoft.com/office/powerpoint/2010/main" val="81906674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A disposable refrigerant cylinder may </a:t>
            </a:r>
            <a:r>
              <a:rPr lang="en-US" sz="1200" b="1" kern="1200" dirty="0">
                <a:solidFill>
                  <a:schemeClr val="tx1"/>
                </a:solidFill>
                <a:effectLst/>
                <a:latin typeface="+mn-lt"/>
                <a:ea typeface="+mn-ea"/>
                <a:cs typeface="+mn-cs"/>
              </a:rPr>
              <a:t>never</a:t>
            </a:r>
            <a:r>
              <a:rPr lang="en-US" sz="1200" kern="1200" dirty="0">
                <a:solidFill>
                  <a:schemeClr val="tx1"/>
                </a:solidFill>
                <a:effectLst/>
                <a:latin typeface="+mn-lt"/>
                <a:ea typeface="+mn-ea"/>
                <a:cs typeface="+mn-cs"/>
              </a:rPr>
              <a:t> be used to recover refrigerant.  When empty, the vapor should be recovered, reducing the pressure in a disposable cylinder to 0 psig before scrapping.</a:t>
            </a:r>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5F6C468-E1B3-455C-B00B-4F33D871BCDD}" type="slidenum">
              <a:rPr lang="en-US" altLang="en-US" smtClean="0">
                <a:latin typeface="Times New Roman" pitchFamily="18" charset="0"/>
              </a:rPr>
              <a:pPr algn="r" eaLnBrk="1" hangingPunct="1">
                <a:spcBef>
                  <a:spcPct val="0"/>
                </a:spcBef>
              </a:pPr>
              <a:t>170</a:t>
            </a:fld>
            <a:endParaRPr lang="en-US" altLang="en-US" dirty="0">
              <a:latin typeface="Times New Roman" pitchFamily="18" charset="0"/>
            </a:endParaRPr>
          </a:p>
        </p:txBody>
      </p:sp>
    </p:spTree>
    <p:extLst>
      <p:ext uri="{BB962C8B-B14F-4D97-AF65-F5344CB8AC3E}">
        <p14:creationId xmlns:p14="http://schemas.microsoft.com/office/powerpoint/2010/main" val="1620095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a:t>
            </a:r>
          </a:p>
          <a:p>
            <a:endParaRPr lang="en-US" dirty="0"/>
          </a:p>
          <a:p>
            <a:r>
              <a:rPr lang="en-US" sz="1200" kern="1200" dirty="0">
                <a:solidFill>
                  <a:schemeClr val="tx1"/>
                </a:solidFill>
                <a:effectLst/>
                <a:latin typeface="+mn-lt"/>
                <a:ea typeface="+mn-ea"/>
                <a:cs typeface="+mn-cs"/>
              </a:rPr>
              <a:t>The Core contains 25 general knowledge questions relating to stratospheric ozone depletion, rules and regulations of the Clean Air Act, the Montreal Protocol, refrigerant recovery, recycling and reclaiming, recovery devices, substitute refrigerants and oils, recovery techniques, dehydration, recovery cylinders, safety, and shipping.  </a:t>
            </a:r>
          </a:p>
          <a:p>
            <a:r>
              <a:rPr lang="en-US" sz="1200" kern="1200" dirty="0">
                <a:solidFill>
                  <a:schemeClr val="tx1"/>
                </a:solidFill>
                <a:effectLst/>
                <a:latin typeface="+mn-lt"/>
                <a:ea typeface="+mn-ea"/>
                <a:cs typeface="+mn-cs"/>
              </a:rPr>
              <a:t>Type I contains 25 sector-specific questions pertaining to small appliances.  </a:t>
            </a:r>
          </a:p>
          <a:p>
            <a:r>
              <a:rPr lang="en-US" sz="1200" kern="1200" dirty="0">
                <a:solidFill>
                  <a:schemeClr val="tx1"/>
                </a:solidFill>
                <a:effectLst/>
                <a:latin typeface="+mn-lt"/>
                <a:ea typeface="+mn-ea"/>
                <a:cs typeface="+mn-cs"/>
              </a:rPr>
              <a:t>Type II contains 25 sector-specific questions pertaining to medium and high-pressure appliances.</a:t>
            </a:r>
          </a:p>
          <a:p>
            <a:r>
              <a:rPr lang="en-US" sz="1200" kern="1200" dirty="0">
                <a:solidFill>
                  <a:schemeClr val="tx1"/>
                </a:solidFill>
                <a:effectLst/>
                <a:latin typeface="+mn-lt"/>
                <a:ea typeface="+mn-ea"/>
                <a:cs typeface="+mn-cs"/>
              </a:rPr>
              <a:t>Type III contains 25 sector-specific questions pertaining to low-pressure appliances.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a:t>
            </a:fld>
            <a:endParaRPr lang="en-US" dirty="0"/>
          </a:p>
        </p:txBody>
      </p:sp>
    </p:spTree>
    <p:extLst>
      <p:ext uri="{BB962C8B-B14F-4D97-AF65-F5344CB8AC3E}">
        <p14:creationId xmlns:p14="http://schemas.microsoft.com/office/powerpoint/2010/main" val="403476170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altLang="en-US" dirty="0"/>
              <a:t>When transporting cylinders containing used refrigerant, a Department of Transportation (DOT) classification tag and label must be attached to the cylinders.  Portable, refillable tanks or containers used to ship CFC, HCFC, or other refrigerants obtained with recovery equipment must meet DOT standards.  </a:t>
            </a:r>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79C208F-8C42-441B-A85F-61AD4C52B056}" type="slidenum">
              <a:rPr lang="en-US" altLang="en-US" smtClean="0">
                <a:latin typeface="Times New Roman" pitchFamily="18" charset="0"/>
              </a:rPr>
              <a:pPr algn="r" eaLnBrk="1" hangingPunct="1">
                <a:spcBef>
                  <a:spcPct val="0"/>
                </a:spcBef>
              </a:pPr>
              <a:t>171</a:t>
            </a:fld>
            <a:endParaRPr lang="en-US" altLang="en-US" dirty="0">
              <a:latin typeface="Times New Roman" pitchFamily="18" charset="0"/>
            </a:endParaRPr>
          </a:p>
        </p:txBody>
      </p:sp>
    </p:spTree>
    <p:extLst>
      <p:ext uri="{BB962C8B-B14F-4D97-AF65-F5344CB8AC3E}">
        <p14:creationId xmlns:p14="http://schemas.microsoft.com/office/powerpoint/2010/main" val="222439418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DOT regulations require that the number of cylinders of each gas be recorded on the shipping paper for hazard class 2.2 Nonflammable Compressed Gases.  Refrigerant cylinders must be positioned upright when they are shipped. </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E5AB65-DAF0-4D70-A52E-DF98976AD3EF}" type="slidenum">
              <a:rPr lang="en-US" altLang="en-US" smtClean="0">
                <a:latin typeface="Times New Roman" pitchFamily="18" charset="0"/>
              </a:rPr>
              <a:pPr algn="r" eaLnBrk="1" hangingPunct="1">
                <a:spcBef>
                  <a:spcPct val="0"/>
                </a:spcBef>
              </a:pPr>
              <a:t>172</a:t>
            </a:fld>
            <a:endParaRPr lang="en-US" altLang="en-US" dirty="0">
              <a:latin typeface="Times New Roman" pitchFamily="18" charset="0"/>
            </a:endParaRPr>
          </a:p>
        </p:txBody>
      </p:sp>
    </p:spTree>
    <p:extLst>
      <p:ext uri="{BB962C8B-B14F-4D97-AF65-F5344CB8AC3E}">
        <p14:creationId xmlns:p14="http://schemas.microsoft.com/office/powerpoint/2010/main" val="36632603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Before shipping any used refrigerant in a cylinder, a refrigerant label to identify the type of refrigerant recovered is placed on a recovery cylinder to avoid accidental mixing of recovered refrigerants, allow the recycler to identify the contents, and allow the technician’s company to determine the amount of refrigerant recovered for recordkeeping purposes. </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E5AB65-DAF0-4D70-A52E-DF98976AD3EF}" type="slidenum">
              <a:rPr lang="en-US" altLang="en-US" smtClean="0">
                <a:latin typeface="Times New Roman" pitchFamily="18" charset="0"/>
              </a:rPr>
              <a:pPr algn="r" eaLnBrk="1" hangingPunct="1">
                <a:spcBef>
                  <a:spcPct val="0"/>
                </a:spcBef>
              </a:pPr>
              <a:t>173</a:t>
            </a:fld>
            <a:endParaRPr lang="en-US" altLang="en-US" dirty="0">
              <a:latin typeface="Times New Roman" pitchFamily="18" charset="0"/>
            </a:endParaRPr>
          </a:p>
        </p:txBody>
      </p:sp>
    </p:spTree>
    <p:extLst>
      <p:ext uri="{BB962C8B-B14F-4D97-AF65-F5344CB8AC3E}">
        <p14:creationId xmlns:p14="http://schemas.microsoft.com/office/powerpoint/2010/main" val="291673720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15</a:t>
            </a:r>
          </a:p>
          <a:p>
            <a:endParaRPr lang="en-US" b="1" dirty="0"/>
          </a:p>
          <a:p>
            <a:r>
              <a:rPr lang="en-US" b="0" dirty="0"/>
              <a:t>The</a:t>
            </a:r>
            <a:r>
              <a:rPr lang="en-US" b="0" baseline="0" dirty="0"/>
              <a:t> chart depicts old and new refrigerants, types of refrigerant CFC, HCFC, HFC, HC, and HFO, the Ozone Depletion Potential (ODP), the Global Warming Potential (GWP), common use, EPA pressure range, and ASHRAE class. </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174</a:t>
            </a:fld>
            <a:endParaRPr lang="en-US" dirty="0"/>
          </a:p>
        </p:txBody>
      </p:sp>
    </p:spTree>
    <p:extLst>
      <p:ext uri="{BB962C8B-B14F-4D97-AF65-F5344CB8AC3E}">
        <p14:creationId xmlns:p14="http://schemas.microsoft.com/office/powerpoint/2010/main" val="1230500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a:t>
            </a:r>
          </a:p>
          <a:p>
            <a:endParaRPr lang="en-US" b="1" baseline="0" dirty="0"/>
          </a:p>
          <a:p>
            <a:r>
              <a:rPr lang="en-US" b="0" baseline="0" dirty="0"/>
              <a:t>Federal regulations require that this exam be conducted as a closed-book exam by an authorized test administrator (Proctor).  The only outside materials allowed during the test are a pressure-temperature (PT) chart and a calculator.  Phones are NOT allowed to be used during the examination and MUST be turned off and put away (not on the desktop) during the examination.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a:t>
            </a:fld>
            <a:endParaRPr lang="en-US" dirty="0"/>
          </a:p>
        </p:txBody>
      </p:sp>
    </p:spTree>
    <p:extLst>
      <p:ext uri="{BB962C8B-B14F-4D97-AF65-F5344CB8AC3E}">
        <p14:creationId xmlns:p14="http://schemas.microsoft.com/office/powerpoint/2010/main" val="313930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a:t>
            </a:r>
          </a:p>
          <a:p>
            <a:endParaRPr lang="en-US" dirty="0"/>
          </a:p>
          <a:p>
            <a:r>
              <a:rPr lang="en-US" dirty="0"/>
              <a:t>Use of any other electronic communication device, or attempts to copy, distribute, post publicly, share photos of exam questions, etc., may result in revocation of certification and will be reported to the U.S. EPA.</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20</a:t>
            </a:fld>
            <a:endParaRPr lang="en-US" dirty="0"/>
          </a:p>
        </p:txBody>
      </p:sp>
    </p:spTree>
    <p:extLst>
      <p:ext uri="{BB962C8B-B14F-4D97-AF65-F5344CB8AC3E}">
        <p14:creationId xmlns:p14="http://schemas.microsoft.com/office/powerpoint/2010/main" val="131417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altLang="en-US" b="1" dirty="0"/>
          </a:p>
          <a:p>
            <a:r>
              <a:rPr lang="en-US" dirty="0"/>
              <a:t>This manual is intended to prepare technicians for the Environmental Protection Agency’s (EPA) Section 608 Certification examination and contains the information required to successfully complete the exam.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a:t>
            </a:fld>
            <a:endParaRPr lang="en-US" dirty="0"/>
          </a:p>
        </p:txBody>
      </p:sp>
    </p:spTree>
    <p:extLst>
      <p:ext uri="{BB962C8B-B14F-4D97-AF65-F5344CB8AC3E}">
        <p14:creationId xmlns:p14="http://schemas.microsoft.com/office/powerpoint/2010/main" val="450796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a:t>
            </a:r>
          </a:p>
          <a:p>
            <a:endParaRPr lang="en-US" dirty="0"/>
          </a:p>
          <a:p>
            <a:r>
              <a:rPr lang="en-US" sz="1200" kern="1200" dirty="0">
                <a:solidFill>
                  <a:schemeClr val="tx1"/>
                </a:solidFill>
                <a:effectLst/>
                <a:latin typeface="+mn-lt"/>
                <a:ea typeface="+mn-ea"/>
                <a:cs typeface="+mn-cs"/>
              </a:rPr>
              <a:t>Certain personal information is requested on the exam.  Technicians should be prepared to provide:</a:t>
            </a:r>
          </a:p>
          <a:p>
            <a:r>
              <a:rPr lang="en-US" sz="1200" kern="1200" dirty="0">
                <a:solidFill>
                  <a:schemeClr val="tx1"/>
                </a:solidFill>
                <a:effectLst/>
                <a:latin typeface="+mn-lt"/>
                <a:ea typeface="+mn-ea"/>
                <a:cs typeface="+mn-cs"/>
              </a:rPr>
              <a:t>Picture Identification (Proctors will ask for this to verify your identity–this is required.)</a:t>
            </a:r>
          </a:p>
          <a:p>
            <a:r>
              <a:rPr lang="en-US" sz="1200" kern="1200" dirty="0">
                <a:solidFill>
                  <a:schemeClr val="tx1"/>
                </a:solidFill>
                <a:effectLst/>
                <a:latin typeface="+mn-lt"/>
                <a:ea typeface="+mn-ea"/>
                <a:cs typeface="+mn-cs"/>
              </a:rPr>
              <a:t>Social security number (Used for identification purposes only.)</a:t>
            </a:r>
          </a:p>
          <a:p>
            <a:r>
              <a:rPr lang="en-US" sz="1200" kern="1200" dirty="0">
                <a:solidFill>
                  <a:schemeClr val="tx1"/>
                </a:solidFill>
                <a:effectLst/>
                <a:latin typeface="+mn-lt"/>
                <a:ea typeface="+mn-ea"/>
                <a:cs typeface="+mn-cs"/>
              </a:rPr>
              <a:t>Home/mailing address</a:t>
            </a:r>
          </a:p>
          <a:p>
            <a:r>
              <a:rPr lang="en-US" sz="1200" kern="1200" dirty="0">
                <a:solidFill>
                  <a:schemeClr val="tx1"/>
                </a:solidFill>
                <a:effectLst/>
                <a:latin typeface="+mn-lt"/>
                <a:ea typeface="+mn-ea"/>
                <a:cs typeface="+mn-cs"/>
              </a:rPr>
              <a:t>Date of Birth</a:t>
            </a:r>
          </a:p>
          <a:p>
            <a:r>
              <a:rPr lang="en-US" sz="1200" kern="1200" dirty="0">
                <a:solidFill>
                  <a:schemeClr val="tx1"/>
                </a:solidFill>
                <a:effectLst/>
                <a:latin typeface="+mn-lt"/>
                <a:ea typeface="+mn-ea"/>
                <a:cs typeface="+mn-cs"/>
              </a:rPr>
              <a:t>Phone Number</a:t>
            </a:r>
          </a:p>
          <a:p>
            <a:r>
              <a:rPr lang="en-US" sz="1200" kern="1200" dirty="0">
                <a:solidFill>
                  <a:schemeClr val="tx1"/>
                </a:solidFill>
                <a:effectLst/>
                <a:latin typeface="+mn-lt"/>
                <a:ea typeface="+mn-ea"/>
                <a:cs typeface="+mn-cs"/>
              </a:rPr>
              <a:t>Email address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a:t>
            </a:fld>
            <a:endParaRPr lang="en-US" dirty="0"/>
          </a:p>
        </p:txBody>
      </p:sp>
    </p:spTree>
    <p:extLst>
      <p:ext uri="{BB962C8B-B14F-4D97-AF65-F5344CB8AC3E}">
        <p14:creationId xmlns:p14="http://schemas.microsoft.com/office/powerpoint/2010/main" val="1795175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a:t>
            </a:r>
          </a:p>
          <a:p>
            <a:endParaRPr lang="en-US" b="1" dirty="0"/>
          </a:p>
          <a:p>
            <a:r>
              <a:rPr lang="en-US" dirty="0"/>
              <a:t>As required, all examination participants will be included in an online registry/lookup by name, city and state, as well as certification achieved.  (No personal information will be included in the public registry.)  Technicians will be able to opt out of this registry by logging into the ESCO website at www.escogroup.org or by contacting customer service at 800-726-9696.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a:t>
            </a:fld>
            <a:endParaRPr lang="en-US" dirty="0"/>
          </a:p>
        </p:txBody>
      </p:sp>
    </p:spTree>
    <p:extLst>
      <p:ext uri="{BB962C8B-B14F-4D97-AF65-F5344CB8AC3E}">
        <p14:creationId xmlns:p14="http://schemas.microsoft.com/office/powerpoint/2010/main" val="1471676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a:t>
            </a:r>
          </a:p>
          <a:p>
            <a:pPr defTabSz="931717">
              <a:defRPr/>
            </a:pPr>
            <a:endParaRPr lang="en-US" b="1" dirty="0"/>
          </a:p>
          <a:p>
            <a:pPr defTabSz="931717">
              <a:defRPr/>
            </a:pPr>
            <a:r>
              <a:rPr lang="en-US" b="0" dirty="0"/>
              <a:t>Technicians should carefully study the Core and section(s) related to the Type(s) of certification in which they are seeking to achieve a passing score.  </a:t>
            </a:r>
          </a:p>
          <a:p>
            <a:pPr defTabSz="931717">
              <a:defRPr/>
            </a:pPr>
            <a:endParaRPr lang="en-US" b="0" dirty="0"/>
          </a:p>
          <a:p>
            <a:pPr defTabSz="931717">
              <a:defRPr/>
            </a:pPr>
            <a:r>
              <a:rPr lang="en-US" b="0" dirty="0"/>
              <a:t>Free EPA practice exams can be found online at:  www.escogroup.org.  </a:t>
            </a:r>
          </a:p>
          <a:p>
            <a:pPr defTabSz="931717">
              <a:defRPr/>
            </a:pPr>
            <a:endParaRPr lang="en-US" b="0" dirty="0"/>
          </a:p>
          <a:p>
            <a:pPr defTabSz="931717">
              <a:defRPr/>
            </a:pPr>
            <a:r>
              <a:rPr lang="en-US" b="0" dirty="0"/>
              <a:t>Practice exams are provided to give exam candidates a sample of the types of questions they can expect to encounter on the exam and are not intended to be a sole study source.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23</a:t>
            </a:fld>
            <a:endParaRPr lang="en-US" dirty="0"/>
          </a:p>
        </p:txBody>
      </p:sp>
    </p:spTree>
    <p:extLst>
      <p:ext uri="{BB962C8B-B14F-4D97-AF65-F5344CB8AC3E}">
        <p14:creationId xmlns:p14="http://schemas.microsoft.com/office/powerpoint/2010/main" val="3521673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b="1" dirty="0"/>
          </a:p>
          <a:p>
            <a:r>
              <a:rPr lang="en-US" b="1" dirty="0"/>
              <a:t>Vapor- Compression Refrigeration Cycle</a:t>
            </a:r>
          </a:p>
          <a:p>
            <a:r>
              <a:rPr lang="en-US" sz="1200" kern="1200" dirty="0">
                <a:solidFill>
                  <a:schemeClr val="tx1"/>
                </a:solidFill>
                <a:effectLst/>
                <a:latin typeface="+mn-lt"/>
                <a:ea typeface="+mn-ea"/>
                <a:cs typeface="+mn-cs"/>
              </a:rPr>
              <a:t>The compressor is the heart of the vapor-compression refrigeration cycle.  Low-pressure, low-temperature, superheated refrigerant vapor enters the compressor and is compressed, changing it to a high-pressure, high-temperature, superheated vapor.  It then moves to the condenser where some of the heat is removed, de-superheating and condensing it into a liquid.  Before it leaves the condenser as a high-pressure liquid, the liquid refrigerant is subcooled to a point below the liquid saturation temperature.  It then flows to the metering or expansion device as a high-pressure, subcooled liquid.  As the refrigerant flows through the metering device, the pressure of the liquid is reduced, causing a small percentage of the liquid to flash to a vapor (flash-gas), lowering the temperature of the remaining refrigerant to its saturation temperature. The low-pressure, low-temperature refrigerant flows into the evaporator as a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low-temperature saturated refrigerant. As the refrigerant absorbs heat, it evaporates into a low-temperature vapor.  This evaporation process is referred to as direct expansion. During this process, the refrigerant vapor is superheated above its saturation temperature and then enters the suction line.  From the suction line, refrigerant enters the compressor as a low-pressure, low-temperature, superheated vapor to repeat the cycle.  The compressor and the metering device are the dividing points between the low-pressure and high-pressure sides of the system. </a:t>
            </a:r>
          </a:p>
          <a:p>
            <a:r>
              <a:rPr lang="en-US" sz="120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24</a:t>
            </a:fld>
            <a:endParaRPr lang="en-US" dirty="0"/>
          </a:p>
        </p:txBody>
      </p:sp>
    </p:spTree>
    <p:extLst>
      <p:ext uri="{BB962C8B-B14F-4D97-AF65-F5344CB8AC3E}">
        <p14:creationId xmlns:p14="http://schemas.microsoft.com/office/powerpoint/2010/main" val="3657000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dirty="0"/>
          </a:p>
          <a:p>
            <a:r>
              <a:rPr lang="en-US" dirty="0"/>
              <a:t>The compressor is the heart of the vapor-compression refrigeration cycle.  Low-pressure, low-temperature superheated refrigerant vapor entering the compressor is compressed, changing it to a high-pressure, high-temperature, superheated vapor.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a:t>
            </a:fld>
            <a:endParaRPr lang="en-US" dirty="0"/>
          </a:p>
        </p:txBody>
      </p:sp>
    </p:spTree>
    <p:extLst>
      <p:ext uri="{BB962C8B-B14F-4D97-AF65-F5344CB8AC3E}">
        <p14:creationId xmlns:p14="http://schemas.microsoft.com/office/powerpoint/2010/main" val="1156755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dirty="0"/>
          </a:p>
          <a:p>
            <a:r>
              <a:rPr lang="en-US" dirty="0"/>
              <a:t>The</a:t>
            </a:r>
            <a:r>
              <a:rPr lang="en-US" baseline="0" dirty="0"/>
              <a:t> refrigerant</a:t>
            </a:r>
            <a:r>
              <a:rPr lang="en-US" dirty="0"/>
              <a:t> then moves to the condenser where the heat is removed, de-superheating and condensing it into a liquid.  Before it leaves the condenser, the liquid refrigerant is subcooled to a point below the liquid saturation temperature.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a:t>
            </a:fld>
            <a:endParaRPr lang="en-US" dirty="0"/>
          </a:p>
        </p:txBody>
      </p:sp>
    </p:spTree>
    <p:extLst>
      <p:ext uri="{BB962C8B-B14F-4D97-AF65-F5344CB8AC3E}">
        <p14:creationId xmlns:p14="http://schemas.microsoft.com/office/powerpoint/2010/main" val="2351640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dirty="0"/>
          </a:p>
          <a:p>
            <a:r>
              <a:rPr lang="en-US" dirty="0"/>
              <a:t>The refrigerant then flows to the metering device as a high-pressure, subcooled liquid.  As the refrigerant flows through the metering device, the liquid is reduced to a low-pressure causing a small percentage of the liquid to flash to a vapor (flash-gas) lowering the remaining refrigerant to its saturation temperature.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a:t>
            </a:fld>
            <a:endParaRPr lang="en-US" dirty="0"/>
          </a:p>
        </p:txBody>
      </p:sp>
    </p:spTree>
    <p:extLst>
      <p:ext uri="{BB962C8B-B14F-4D97-AF65-F5344CB8AC3E}">
        <p14:creationId xmlns:p14="http://schemas.microsoft.com/office/powerpoint/2010/main" val="655533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3</a:t>
            </a:r>
            <a:endParaRPr lang="en-US" dirty="0"/>
          </a:p>
          <a:p>
            <a:endParaRPr lang="en-US" dirty="0"/>
          </a:p>
          <a:p>
            <a:r>
              <a:rPr lang="en-US" dirty="0"/>
              <a:t>The low-pressure, low-temperature refrigerant flows into the evaporator as a low-temperate liquid with some flash-gas.  As the refrigerant absorbs heat, it evaporates into a low-temperature vapor.  Before refrigerant vapor exits the evaporator and enters the suction line, additional heat superheats the vapor above its saturation temperature.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a:t>
            </a:fld>
            <a:endParaRPr lang="en-US" dirty="0"/>
          </a:p>
        </p:txBody>
      </p:sp>
    </p:spTree>
    <p:extLst>
      <p:ext uri="{BB962C8B-B14F-4D97-AF65-F5344CB8AC3E}">
        <p14:creationId xmlns:p14="http://schemas.microsoft.com/office/powerpoint/2010/main" val="3369447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3</a:t>
            </a:r>
          </a:p>
          <a:p>
            <a:pPr defTabSz="931717">
              <a:defRPr/>
            </a:pPr>
            <a:endParaRPr lang="en-US" b="1" baseline="0" dirty="0"/>
          </a:p>
          <a:p>
            <a:r>
              <a:rPr lang="en-US" dirty="0">
                <a:solidFill>
                  <a:schemeClr val="tx1"/>
                </a:solidFill>
              </a:rPr>
              <a:t>A system that uses a thermostatic expansion valve (TEV) is usually equipped with a </a:t>
            </a:r>
            <a:r>
              <a:rPr lang="en-US" dirty="0">
                <a:solidFill>
                  <a:srgbClr val="FF0000"/>
                </a:solidFill>
              </a:rPr>
              <a:t>receiver</a:t>
            </a:r>
            <a:r>
              <a:rPr lang="en-US" dirty="0">
                <a:solidFill>
                  <a:schemeClr val="tx1"/>
                </a:solidFill>
              </a:rPr>
              <a:t> located in the liquid line, directly following the condenser. The receiver should be used on systems with varying loads to ensure liquid to the expansion valve. </a:t>
            </a:r>
          </a:p>
          <a:p>
            <a:pPr defTabSz="931717">
              <a:defRPr/>
            </a:pPr>
            <a:r>
              <a:rPr lang="en-US"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a:t>
            </a:fld>
            <a:endParaRPr lang="en-US" dirty="0"/>
          </a:p>
        </p:txBody>
      </p:sp>
    </p:spTree>
    <p:extLst>
      <p:ext uri="{BB962C8B-B14F-4D97-AF65-F5344CB8AC3E}">
        <p14:creationId xmlns:p14="http://schemas.microsoft.com/office/powerpoint/2010/main" val="3661938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3</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Accumulators are used to protect </a:t>
            </a:r>
            <a:r>
              <a:rPr lang="en-US"/>
              <a:t>the compressor </a:t>
            </a:r>
            <a:r>
              <a:rPr lang="en-US" dirty="0"/>
              <a:t>by preventing any liquid refrigerant from flowing </a:t>
            </a:r>
            <a:r>
              <a:rPr lang="en-US"/>
              <a:t>into it.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30</a:t>
            </a:fld>
            <a:endParaRPr lang="en-US" dirty="0"/>
          </a:p>
        </p:txBody>
      </p:sp>
    </p:spTree>
    <p:extLst>
      <p:ext uri="{BB962C8B-B14F-4D97-AF65-F5344CB8AC3E}">
        <p14:creationId xmlns:p14="http://schemas.microsoft.com/office/powerpoint/2010/main" val="3595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This book serves as a guide for reviewing material related to Section 608 of the Clean Air Act and is not a formal refrigeration training course.  Technicians preparing for this examination should be familiar with the basic vapor-compression refrigeration cycle, as well as common service principles, practices, and procedures.</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4</a:t>
            </a:fld>
            <a:endParaRPr lang="en-US" dirty="0"/>
          </a:p>
        </p:txBody>
      </p:sp>
    </p:spTree>
    <p:extLst>
      <p:ext uri="{BB962C8B-B14F-4D97-AF65-F5344CB8AC3E}">
        <p14:creationId xmlns:p14="http://schemas.microsoft.com/office/powerpoint/2010/main" val="530673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altLang="en-US" dirty="0"/>
          </a:p>
          <a:p>
            <a:r>
              <a:rPr lang="en-US" altLang="en-US" dirty="0"/>
              <a:t>A system may have service valves, access valves or process stubs to gain access for service. The valve must be back-seated (turn the valve stem counter-clockwise as far as possible) to close the service or gauge port before removing the service manifold hoses.</a:t>
            </a:r>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31</a:t>
            </a:fld>
            <a:endParaRPr lang="en-US" altLang="en-US" dirty="0">
              <a:latin typeface="Times New Roman" pitchFamily="18" charset="0"/>
            </a:endParaRPr>
          </a:p>
        </p:txBody>
      </p:sp>
    </p:spTree>
    <p:extLst>
      <p:ext uri="{BB962C8B-B14F-4D97-AF65-F5344CB8AC3E}">
        <p14:creationId xmlns:p14="http://schemas.microsoft.com/office/powerpoint/2010/main" val="2736951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pPr defTabSz="931717">
              <a:defRPr/>
            </a:pPr>
            <a:endParaRPr lang="en-US" b="1" dirty="0"/>
          </a:p>
          <a:p>
            <a:r>
              <a:rPr lang="en-US" altLang="en-US" dirty="0"/>
              <a:t>Never front-seat (turn the valve stem clockwise as far as it will go) a service valve when the system is in operation. </a:t>
            </a:r>
          </a:p>
          <a:p>
            <a:r>
              <a:rPr lang="en-US" altLang="en-US" baseline="0" dirty="0"/>
              <a:t>The black solid color is where the refrigerant will flow</a:t>
            </a:r>
            <a:r>
              <a:rPr lang="en-US" altLang="en-US" dirty="0"/>
              <a:t> in the front-seated position.  The line port is closed, and compressor port is open to the service port</a:t>
            </a:r>
            <a:r>
              <a:rPr lang="en-US" altLang="en-US" baseline="0" dirty="0"/>
              <a:t>.</a:t>
            </a:r>
            <a:endParaRPr lang="en-US" altLang="en-US" dirty="0"/>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32</a:t>
            </a:fld>
            <a:endParaRPr lang="en-US" altLang="en-US" dirty="0">
              <a:latin typeface="Times New Roman" pitchFamily="18" charset="0"/>
            </a:endParaRPr>
          </a:p>
        </p:txBody>
      </p:sp>
    </p:spTree>
    <p:extLst>
      <p:ext uri="{BB962C8B-B14F-4D97-AF65-F5344CB8AC3E}">
        <p14:creationId xmlns:p14="http://schemas.microsoft.com/office/powerpoint/2010/main" val="108979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b="1" dirty="0"/>
          </a:p>
          <a:p>
            <a:r>
              <a:rPr lang="en-US" altLang="en-US" dirty="0"/>
              <a:t>All three connections are open in the crack-seat position.  The line port, compressor port, and service port are</a:t>
            </a:r>
            <a:r>
              <a:rPr lang="en-US" altLang="en-US" baseline="0" dirty="0"/>
              <a:t> all open</a:t>
            </a:r>
            <a:r>
              <a:rPr lang="en-US" altLang="en-US" dirty="0"/>
              <a:t>.</a:t>
            </a:r>
          </a:p>
          <a:p>
            <a:r>
              <a:rPr lang="en-US" altLang="en-US" dirty="0"/>
              <a:t>This position is for servicing and checking pressures.</a:t>
            </a:r>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33</a:t>
            </a:fld>
            <a:endParaRPr lang="en-US" altLang="en-US" dirty="0">
              <a:latin typeface="Times New Roman" pitchFamily="18" charset="0"/>
            </a:endParaRPr>
          </a:p>
        </p:txBody>
      </p:sp>
    </p:spTree>
    <p:extLst>
      <p:ext uri="{BB962C8B-B14F-4D97-AF65-F5344CB8AC3E}">
        <p14:creationId xmlns:p14="http://schemas.microsoft.com/office/powerpoint/2010/main" val="3144271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p>
          <a:p>
            <a:endParaRPr lang="en-US" dirty="0"/>
          </a:p>
          <a:p>
            <a:r>
              <a:rPr lang="en-US" sz="1200" kern="1200" dirty="0">
                <a:solidFill>
                  <a:schemeClr val="tx1"/>
                </a:solidFill>
                <a:effectLst/>
                <a:latin typeface="+mn-lt"/>
                <a:ea typeface="+mn-ea"/>
                <a:cs typeface="+mn-cs"/>
              </a:rPr>
              <a:t>A pressure-temperature (PT) chart provides the pressure-temperature relationship of refrigerants used in the HVACR industry.  The charts are based on the saturation properties for which a refrigerant evaporates and condenses.  Liquid must be present for the relationship to match.  For example, a PT chart will indicate a cylinder at 70°F containing 1 ounce or 10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of liquid R-410A will have a pressure of 201 psig.  Likewise, the evaporator or condensing temperature can be found by comparing the operating suction or high-side pressure for the type of refrigerant to the corresponding temperature.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34</a:t>
            </a:fld>
            <a:endParaRPr lang="en-US" dirty="0"/>
          </a:p>
        </p:txBody>
      </p:sp>
    </p:spTree>
    <p:extLst>
      <p:ext uri="{BB962C8B-B14F-4D97-AF65-F5344CB8AC3E}">
        <p14:creationId xmlns:p14="http://schemas.microsoft.com/office/powerpoint/2010/main" val="3455459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dirty="0"/>
          </a:p>
          <a:p>
            <a:r>
              <a:rPr lang="en-US" dirty="0"/>
              <a:t>Whether the tank is half full or has just a few ounces of liquid, the pressure will be the same if both tanks are at the same temperature.</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35</a:t>
            </a:fld>
            <a:endParaRPr lang="en-US" dirty="0"/>
          </a:p>
        </p:txBody>
      </p:sp>
    </p:spTree>
    <p:extLst>
      <p:ext uri="{BB962C8B-B14F-4D97-AF65-F5344CB8AC3E}">
        <p14:creationId xmlns:p14="http://schemas.microsoft.com/office/powerpoint/2010/main" val="2441178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dirty="0"/>
          </a:p>
          <a:p>
            <a:r>
              <a:rPr lang="en-US" dirty="0"/>
              <a:t>Refrigerant will migrate to a compressor's crankcase and mix with the oil when there is a difference between the oil pressure and refrigerant vapor pressure.  The compressor crankcase heater is used to help prevent this refrigerant migration.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36</a:t>
            </a:fld>
            <a:endParaRPr lang="en-US" dirty="0"/>
          </a:p>
        </p:txBody>
      </p:sp>
    </p:spTree>
    <p:extLst>
      <p:ext uri="{BB962C8B-B14F-4D97-AF65-F5344CB8AC3E}">
        <p14:creationId xmlns:p14="http://schemas.microsoft.com/office/powerpoint/2010/main" val="532984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dirty="0"/>
          </a:p>
          <a:p>
            <a:r>
              <a:rPr lang="en-US" dirty="0"/>
              <a:t>An oil sample should be taken when unit has had a leak or a major component failure.  Refrigerant oil samples are also taken when moisture, acid, oil sludge formation, oil waxing, or residual acidic oil from a burn-out are suspected problems.</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37</a:t>
            </a:fld>
            <a:endParaRPr lang="en-US" dirty="0"/>
          </a:p>
        </p:txBody>
      </p:sp>
    </p:spTree>
    <p:extLst>
      <p:ext uri="{BB962C8B-B14F-4D97-AF65-F5344CB8AC3E}">
        <p14:creationId xmlns:p14="http://schemas.microsoft.com/office/powerpoint/2010/main" val="3093344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dirty="0"/>
          </a:p>
          <a:p>
            <a:r>
              <a:rPr lang="en-US" dirty="0"/>
              <a:t>Finding and repairing leaks in the system will conserve refrigerant when servicing an appliance.  Flushing field tubing with liquid refrigerant to clean the tubing after a burn-out is not recommended, and it is unlawful.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38</a:t>
            </a:fld>
            <a:endParaRPr lang="en-US" dirty="0"/>
          </a:p>
        </p:txBody>
      </p:sp>
    </p:spTree>
    <p:extLst>
      <p:ext uri="{BB962C8B-B14F-4D97-AF65-F5344CB8AC3E}">
        <p14:creationId xmlns:p14="http://schemas.microsoft.com/office/powerpoint/2010/main" val="4270795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making a major repair, the appliance should be dehydrated by evacuating the system to a minimum of 500 microns.  This minimum level is required for HFC and all systems with POE oil.  Under no circumstance should a hermetic compressor be operated when there is a vacuum in the system; electrical arcing could burn the terminals inside the compressor.</a:t>
            </a:r>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39</a:t>
            </a:fld>
            <a:endParaRPr lang="en-US" dirty="0"/>
          </a:p>
        </p:txBody>
      </p:sp>
    </p:spTree>
    <p:extLst>
      <p:ext uri="{BB962C8B-B14F-4D97-AF65-F5344CB8AC3E}">
        <p14:creationId xmlns:p14="http://schemas.microsoft.com/office/powerpoint/2010/main" val="2284417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4</a:t>
            </a:r>
          </a:p>
          <a:p>
            <a:endParaRPr lang="en-US" b="1" dirty="0"/>
          </a:p>
          <a:p>
            <a:r>
              <a:rPr lang="en-US" dirty="0"/>
              <a:t>One of the most important tools for an HVACR technician is the gauge manifold set.  The left side, compound gauge (blue) and the right side, high-pressure gauge (red), are attached to the manifold to measure system pressures. Hoses are used to connect the manifold to the refrigeration system’s access ports or service valves to gain access to system pressures.  The compound gauge measures low-pressure (psig) and vacuum (inches Hg).  The high-pressure gauge measures high-side (discharge) pressure. Depending on the refrigerant, the high-pressure gauge may be rated at 500 or 800 psig.  The manifold is also equipped with a center port, (usually a yellow hose), that can be connected to a recovery device, evacuation vacuum pump, or charging device.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40</a:t>
            </a:fld>
            <a:endParaRPr lang="en-US" dirty="0"/>
          </a:p>
        </p:txBody>
      </p:sp>
    </p:spTree>
    <p:extLst>
      <p:ext uri="{BB962C8B-B14F-4D97-AF65-F5344CB8AC3E}">
        <p14:creationId xmlns:p14="http://schemas.microsoft.com/office/powerpoint/2010/main" val="223217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This manual has been developed with the most current information available at the time of publication.  Should EPA regulations change after a technician becomes certified, it is the responsibility of the technician to comply with these changes.  The EPA also reserves the right to modify the test questions and/or require new certification or recertification based on advancements in technology.  The ESCO Institute will update this manual, as necessary, to reflect current EPA regulations and testing requirements.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5</a:t>
            </a:fld>
            <a:endParaRPr lang="en-US" dirty="0"/>
          </a:p>
        </p:txBody>
      </p:sp>
    </p:spTree>
    <p:extLst>
      <p:ext uri="{BB962C8B-B14F-4D97-AF65-F5344CB8AC3E}">
        <p14:creationId xmlns:p14="http://schemas.microsoft.com/office/powerpoint/2010/main" val="4108453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5</a:t>
            </a:r>
          </a:p>
          <a:p>
            <a:endParaRPr lang="en-US" altLang="en-US" dirty="0"/>
          </a:p>
          <a:p>
            <a:r>
              <a:rPr lang="en-US" sz="1200" kern="1200" dirty="0">
                <a:solidFill>
                  <a:schemeClr val="tx1"/>
                </a:solidFill>
                <a:effectLst/>
                <a:latin typeface="+mn-lt"/>
                <a:ea typeface="+mn-ea"/>
                <a:cs typeface="+mn-cs"/>
              </a:rPr>
              <a:t>The compound pressure gauge measures system pressure for the low side in pounds per square inch gauge (psig) and vacuum in inches of mercury (Hg).  </a:t>
            </a:r>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971B7A8-E402-46EB-BB11-5DDC4A007E1D}" type="slidenum">
              <a:rPr lang="en-US" altLang="en-US" smtClean="0">
                <a:latin typeface="Times New Roman" pitchFamily="18" charset="0"/>
              </a:rPr>
              <a:pPr algn="r" eaLnBrk="1" hangingPunct="1">
                <a:spcBef>
                  <a:spcPct val="0"/>
                </a:spcBef>
              </a:pPr>
              <a:t>41</a:t>
            </a:fld>
            <a:endParaRPr lang="en-US" altLang="en-US" dirty="0">
              <a:latin typeface="Times New Roman" pitchFamily="18" charset="0"/>
            </a:endParaRPr>
          </a:p>
        </p:txBody>
      </p:sp>
    </p:spTree>
    <p:extLst>
      <p:ext uri="{BB962C8B-B14F-4D97-AF65-F5344CB8AC3E}">
        <p14:creationId xmlns:p14="http://schemas.microsoft.com/office/powerpoint/2010/main" val="1357535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5</a:t>
            </a:r>
          </a:p>
          <a:p>
            <a:endParaRPr lang="en-US" altLang="en-US" dirty="0"/>
          </a:p>
          <a:p>
            <a:r>
              <a:rPr lang="en-US" sz="1200" kern="1200" dirty="0">
                <a:solidFill>
                  <a:schemeClr val="tx1"/>
                </a:solidFill>
                <a:effectLst/>
                <a:latin typeface="+mn-lt"/>
                <a:ea typeface="+mn-ea"/>
                <a:cs typeface="+mn-cs"/>
              </a:rPr>
              <a:t>Most high-pressure gauges range from 0 to 800 psig.  </a:t>
            </a:r>
            <a:endParaRPr lang="en-US" altLang="en-US" dirty="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AC1C5906-C86B-4163-9013-EACEB5431513}" type="slidenum">
              <a:rPr lang="en-US" altLang="en-US" smtClean="0">
                <a:latin typeface="Times New Roman" pitchFamily="18" charset="0"/>
              </a:rPr>
              <a:pPr algn="r" eaLnBrk="1" hangingPunct="1">
                <a:spcBef>
                  <a:spcPct val="0"/>
                </a:spcBef>
              </a:pPr>
              <a:t>42</a:t>
            </a:fld>
            <a:endParaRPr lang="en-US" altLang="en-US" dirty="0">
              <a:latin typeface="Times New Roman" pitchFamily="18" charset="0"/>
            </a:endParaRPr>
          </a:p>
        </p:txBody>
      </p:sp>
    </p:spTree>
    <p:extLst>
      <p:ext uri="{BB962C8B-B14F-4D97-AF65-F5344CB8AC3E}">
        <p14:creationId xmlns:p14="http://schemas.microsoft.com/office/powerpoint/2010/main" val="2667133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5</a:t>
            </a:r>
            <a:endParaRPr lang="en-US" dirty="0"/>
          </a:p>
          <a:p>
            <a:endParaRPr lang="en-US" dirty="0"/>
          </a:p>
          <a:p>
            <a:r>
              <a:rPr lang="en-US" dirty="0"/>
              <a:t>An electronic manifold or gauge may have combined temperature probes to measure refrigerant line temperatures for calculating system superheat and subcooling.</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43</a:t>
            </a:fld>
            <a:endParaRPr lang="en-US" dirty="0"/>
          </a:p>
        </p:txBody>
      </p:sp>
    </p:spTree>
    <p:extLst>
      <p:ext uri="{BB962C8B-B14F-4D97-AF65-F5344CB8AC3E}">
        <p14:creationId xmlns:p14="http://schemas.microsoft.com/office/powerpoint/2010/main" val="2117830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defTabSz="931717">
              <a:spcBef>
                <a:spcPct val="50000"/>
              </a:spcBef>
              <a:defRPr/>
            </a:pPr>
            <a:r>
              <a:rPr lang="en-US" b="1" dirty="0"/>
              <a:t>ESCO</a:t>
            </a:r>
            <a:r>
              <a:rPr lang="en-US" b="1" baseline="0" dirty="0"/>
              <a:t> </a:t>
            </a:r>
            <a:r>
              <a:rPr lang="en-US" b="1" dirty="0"/>
              <a:t>EPA Section 608 Preparatory Manual 9</a:t>
            </a:r>
            <a:r>
              <a:rPr lang="en-US" b="1" baseline="30000" dirty="0"/>
              <a:t>th</a:t>
            </a:r>
            <a:r>
              <a:rPr lang="en-US" b="1" dirty="0"/>
              <a:t> Edition V2 Page 5</a:t>
            </a:r>
            <a:endParaRPr lang="en-US" dirty="0"/>
          </a:p>
          <a:p>
            <a:pPr algn="just">
              <a:spcBef>
                <a:spcPct val="50000"/>
              </a:spcBef>
            </a:pPr>
            <a:endParaRPr lang="en-US" altLang="en-US" dirty="0"/>
          </a:p>
          <a:p>
            <a:r>
              <a:rPr lang="en-US" sz="1200" kern="1200" dirty="0">
                <a:solidFill>
                  <a:schemeClr val="tx1"/>
                </a:solidFill>
                <a:effectLst/>
                <a:latin typeface="+mn-lt"/>
                <a:ea typeface="+mn-ea"/>
                <a:cs typeface="+mn-cs"/>
              </a:rPr>
              <a:t>EPA recommends that hoses be equipped with low-loss fittings or valves that manually close or which close automatically to minimize refrigerant loss when hoses are disconnected.  The hoses used for service and with recovery equipment must be equipped with low-loss fittings.</a:t>
            </a: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D7DF151-EA55-43C8-8FBC-80B3E1895046}" type="slidenum">
              <a:rPr lang="en-US" altLang="en-US" smtClean="0">
                <a:latin typeface="Times New Roman" pitchFamily="18" charset="0"/>
              </a:rPr>
              <a:pPr algn="r" eaLnBrk="1" hangingPunct="1">
                <a:spcBef>
                  <a:spcPct val="0"/>
                </a:spcBef>
              </a:pPr>
              <a:t>44</a:t>
            </a:fld>
            <a:endParaRPr lang="en-US" altLang="en-US" dirty="0">
              <a:latin typeface="Times New Roman" pitchFamily="18" charset="0"/>
            </a:endParaRPr>
          </a:p>
        </p:txBody>
      </p:sp>
    </p:spTree>
    <p:extLst>
      <p:ext uri="{BB962C8B-B14F-4D97-AF65-F5344CB8AC3E}">
        <p14:creationId xmlns:p14="http://schemas.microsoft.com/office/powerpoint/2010/main" val="2601173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5</a:t>
            </a:r>
          </a:p>
          <a:p>
            <a:endParaRPr lang="en-US" dirty="0"/>
          </a:p>
          <a:p>
            <a:r>
              <a:rPr lang="en-US" dirty="0"/>
              <a:t>Minor releases when connecting or disconnecting hoses for service or recovery are considered a de-minimis release.  A de-minimis release is not considered to be unlawful and is acceptable in normal service of equipment.</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45</a:t>
            </a:fld>
            <a:endParaRPr lang="en-US" dirty="0"/>
          </a:p>
        </p:txBody>
      </p:sp>
    </p:spTree>
    <p:extLst>
      <p:ext uri="{BB962C8B-B14F-4D97-AF65-F5344CB8AC3E}">
        <p14:creationId xmlns:p14="http://schemas.microsoft.com/office/powerpoint/2010/main" val="3305255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5</a:t>
            </a:r>
            <a:endParaRPr lang="en-US" dirty="0"/>
          </a:p>
          <a:p>
            <a:endParaRPr lang="en-US" dirty="0"/>
          </a:p>
          <a:p>
            <a:r>
              <a:rPr lang="en-US" dirty="0"/>
              <a:t>Caution: The gauge manifold and hoses must be pressure-rated to handle the refrigerant being used.</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46</a:t>
            </a:fld>
            <a:endParaRPr lang="en-US" dirty="0"/>
          </a:p>
        </p:txBody>
      </p:sp>
    </p:spTree>
    <p:extLst>
      <p:ext uri="{BB962C8B-B14F-4D97-AF65-F5344CB8AC3E}">
        <p14:creationId xmlns:p14="http://schemas.microsoft.com/office/powerpoint/2010/main" val="3090200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47</a:t>
            </a:fld>
            <a:endParaRPr lang="en-US" dirty="0"/>
          </a:p>
        </p:txBody>
      </p:sp>
    </p:spTree>
    <p:extLst>
      <p:ext uri="{BB962C8B-B14F-4D97-AF65-F5344CB8AC3E}">
        <p14:creationId xmlns:p14="http://schemas.microsoft.com/office/powerpoint/2010/main" val="1339904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Pages 6-15</a:t>
            </a:r>
          </a:p>
          <a:p>
            <a:pPr defTabSz="931717">
              <a:defRPr/>
            </a:pPr>
            <a:endParaRPr lang="en-US" b="1" dirty="0"/>
          </a:p>
          <a:p>
            <a:pPr defTabSz="931717">
              <a:defRPr/>
            </a:pPr>
            <a:r>
              <a:rPr lang="en-US" b="1" dirty="0"/>
              <a:t>There are 14 topics in the core section.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48</a:t>
            </a:fld>
            <a:endParaRPr lang="en-US" dirty="0"/>
          </a:p>
        </p:txBody>
      </p:sp>
    </p:spTree>
    <p:extLst>
      <p:ext uri="{BB962C8B-B14F-4D97-AF65-F5344CB8AC3E}">
        <p14:creationId xmlns:p14="http://schemas.microsoft.com/office/powerpoint/2010/main" val="1358686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endParaRPr lang="en-US" altLang="en-US" dirty="0"/>
          </a:p>
          <a:p>
            <a:r>
              <a:rPr lang="en-US" altLang="en-US" dirty="0"/>
              <a:t>Stratospheric ozone helps form the earth's protective shield.  The ozone layer protects the earth from ultraviolet radiation from the sun. </a:t>
            </a:r>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8FD0EF7-DDFB-4D2A-A409-4C33091E6855}" type="slidenum">
              <a:rPr lang="en-US" altLang="en-US" smtClean="0">
                <a:latin typeface="Times New Roman" pitchFamily="18" charset="0"/>
              </a:rPr>
              <a:pPr algn="r" eaLnBrk="1" hangingPunct="1">
                <a:spcBef>
                  <a:spcPct val="0"/>
                </a:spcBef>
              </a:pPr>
              <a:t>49</a:t>
            </a:fld>
            <a:endParaRPr lang="en-US" altLang="en-US" dirty="0">
              <a:latin typeface="Times New Roman" pitchFamily="18" charset="0"/>
            </a:endParaRPr>
          </a:p>
        </p:txBody>
      </p:sp>
    </p:spTree>
    <p:extLst>
      <p:ext uri="{BB962C8B-B14F-4D97-AF65-F5344CB8AC3E}">
        <p14:creationId xmlns:p14="http://schemas.microsoft.com/office/powerpoint/2010/main" val="3835851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25C0E416-09C0-43DC-92E7-31DC73EB4A83}" type="slidenum">
              <a:rPr lang="en-US" altLang="en-US" smtClean="0">
                <a:latin typeface="Times New Roman" pitchFamily="18" charset="0"/>
              </a:rPr>
              <a:pPr algn="r" eaLnBrk="1" hangingPunct="1">
                <a:spcBef>
                  <a:spcPct val="0"/>
                </a:spcBef>
              </a:pPr>
              <a:t>50</a:t>
            </a:fld>
            <a:endParaRPr lang="en-US" altLang="en-US" dirty="0">
              <a:latin typeface="Times New Roman" pitchFamily="18" charset="0"/>
            </a:endParaRPr>
          </a:p>
        </p:txBody>
      </p:sp>
      <p:sp>
        <p:nvSpPr>
          <p:cNvPr id="241667" name="Rectangle 2"/>
          <p:cNvSpPr>
            <a:spLocks noGrp="1" noRot="1" noChangeAspect="1" noChangeArrowheads="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pPr eaLnBrk="1" hangingPunct="1">
              <a:spcBef>
                <a:spcPct val="0"/>
              </a:spcBef>
            </a:pPr>
            <a:endParaRPr lang="en-US" altLang="en-US" dirty="0"/>
          </a:p>
          <a:p>
            <a:pPr eaLnBrk="1" hangingPunct="1">
              <a:spcBef>
                <a:spcPct val="0"/>
              </a:spcBef>
            </a:pPr>
            <a:r>
              <a:rPr lang="en-US" altLang="en-US" dirty="0"/>
              <a:t>The ozone hole image shows the very low values (blue and purple colored area) centered over Antarctica on October 4, 2004. </a:t>
            </a:r>
          </a:p>
          <a:p>
            <a:pPr eaLnBrk="1" hangingPunct="1">
              <a:spcBef>
                <a:spcPct val="0"/>
              </a:spcBef>
            </a:pPr>
            <a:endParaRPr lang="en-US" altLang="en-US" dirty="0"/>
          </a:p>
          <a:p>
            <a:pPr eaLnBrk="1" hangingPunct="1">
              <a:spcBef>
                <a:spcPct val="0"/>
              </a:spcBef>
            </a:pPr>
            <a:r>
              <a:rPr lang="en-US" altLang="en-US" dirty="0"/>
              <a:t>The biggest hole recorded was in 2006.</a:t>
            </a:r>
          </a:p>
          <a:p>
            <a:pPr eaLnBrk="1" hangingPunct="1">
              <a:spcBef>
                <a:spcPct val="0"/>
              </a:spcBef>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140456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b="1" dirty="0"/>
          </a:p>
          <a:p>
            <a:r>
              <a:rPr lang="en-US" sz="1200" kern="1200" dirty="0">
                <a:solidFill>
                  <a:schemeClr val="tx1"/>
                </a:solidFill>
                <a:effectLst/>
                <a:latin typeface="+mn-lt"/>
                <a:ea typeface="+mn-ea"/>
                <a:cs typeface="+mn-cs"/>
              </a:rPr>
              <a:t>Section 608 of the Clean Air Act requires all persons who maintain, service, repair, or dispose of appliances containing regulated refrigerants, be certified in proper refrigerant handling techniques as required by the National Recycling and Emission Reduction Program.  Regulated refrigerants currently include: CFC, HCFC, HFC, and HFO refrigerants.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6</a:t>
            </a:fld>
            <a:endParaRPr lang="en-US" dirty="0"/>
          </a:p>
        </p:txBody>
      </p:sp>
    </p:spTree>
    <p:extLst>
      <p:ext uri="{BB962C8B-B14F-4D97-AF65-F5344CB8AC3E}">
        <p14:creationId xmlns:p14="http://schemas.microsoft.com/office/powerpoint/2010/main" val="2712526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endParaRPr lang="en-US" altLang="en-US" b="1" dirty="0"/>
          </a:p>
          <a:p>
            <a:r>
              <a:rPr lang="en-US" altLang="en-US" b="0" dirty="0"/>
              <a:t>Brief explanation of the Earth’s atmosphere layers. </a:t>
            </a:r>
          </a:p>
          <a:p>
            <a:endParaRPr lang="en-US" altLang="en-US" dirty="0"/>
          </a:p>
          <a:p>
            <a:r>
              <a:rPr lang="en-US" altLang="en-US" dirty="0"/>
              <a:t>Based on the vertical temperature distribution in the Earth's atmosphere, four semi-horizontal layers or spheres can be distinguished: the troposphere, stratosphere, mesosphere, and thermosphere. The stratosphere and mesosphere together are called the middle atmosphere, and their region also overlaps with the ionosphere, which is a region defined on the basis of the electric charges of the particles there.</a:t>
            </a:r>
          </a:p>
          <a:p>
            <a:r>
              <a:rPr lang="en-US" altLang="en-US" dirty="0"/>
              <a:t>The stratosphere is part of the earth's atmosphere which extends from the top of the troposphere from 7 miles to about 30 miles above the surface. This is the part of the atmosphere we are concerned about.</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15BA13A-DBA4-490E-B5BE-2E153531CBC6}" type="slidenum">
              <a:rPr lang="en-US" altLang="en-US" smtClean="0">
                <a:solidFill>
                  <a:srgbClr val="000000"/>
                </a:solidFill>
                <a:latin typeface="Times New Roman" pitchFamily="18" charset="0"/>
              </a:rPr>
              <a:pPr algn="r" eaLnBrk="1" hangingPunct="1">
                <a:spcBef>
                  <a:spcPct val="0"/>
                </a:spcBef>
              </a:pPr>
              <a:t>51</a:t>
            </a:fld>
            <a:endParaRPr lang="en-US" altLang="en-US" dirty="0">
              <a:solidFill>
                <a:srgbClr val="000000"/>
              </a:solidFill>
              <a:latin typeface="Times New Roman" pitchFamily="18" charset="0"/>
            </a:endParaRPr>
          </a:p>
        </p:txBody>
      </p:sp>
    </p:spTree>
    <p:extLst>
      <p:ext uri="{BB962C8B-B14F-4D97-AF65-F5344CB8AC3E}">
        <p14:creationId xmlns:p14="http://schemas.microsoft.com/office/powerpoint/2010/main" val="467030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altLang="en-US" dirty="0"/>
          </a:p>
          <a:p>
            <a:r>
              <a:rPr lang="en-US" sz="1200" kern="1200" dirty="0">
                <a:solidFill>
                  <a:schemeClr val="tx1"/>
                </a:solidFill>
                <a:effectLst/>
                <a:latin typeface="+mn-lt"/>
                <a:ea typeface="+mn-ea"/>
                <a:cs typeface="+mn-cs"/>
              </a:rPr>
              <a:t>Ozone depletion potential (or ODP) measures the ability of a substance to destroy ozone in the stratosphere.  </a:t>
            </a:r>
            <a:endParaRPr lang="en-US" altLang="en-US" dirty="0"/>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966699F-A2F0-493E-9F7C-EB1AE4648C02}" type="slidenum">
              <a:rPr lang="en-US" altLang="en-US" smtClean="0">
                <a:latin typeface="Times New Roman" pitchFamily="18" charset="0"/>
              </a:rPr>
              <a:pPr algn="r" eaLnBrk="1" hangingPunct="1">
                <a:spcBef>
                  <a:spcPct val="0"/>
                </a:spcBef>
              </a:pPr>
              <a:t>52</a:t>
            </a:fld>
            <a:endParaRPr lang="en-US" altLang="en-US" dirty="0">
              <a:latin typeface="Times New Roman" pitchFamily="18" charset="0"/>
            </a:endParaRPr>
          </a:p>
        </p:txBody>
      </p:sp>
    </p:spTree>
    <p:extLst>
      <p:ext uri="{BB962C8B-B14F-4D97-AF65-F5344CB8AC3E}">
        <p14:creationId xmlns:p14="http://schemas.microsoft.com/office/powerpoint/2010/main" val="3839883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endParaRPr lang="en-US" dirty="0"/>
          </a:p>
          <a:p>
            <a:endParaRPr lang="en-US" dirty="0"/>
          </a:p>
          <a:p>
            <a:r>
              <a:rPr lang="en-US" dirty="0"/>
              <a:t>Ozone depletion in the stratosphere is a global problem which affects everyone on the planet.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53</a:t>
            </a:fld>
            <a:endParaRPr lang="en-US" dirty="0"/>
          </a:p>
        </p:txBody>
      </p:sp>
    </p:spTree>
    <p:extLst>
      <p:ext uri="{BB962C8B-B14F-4D97-AF65-F5344CB8AC3E}">
        <p14:creationId xmlns:p14="http://schemas.microsoft.com/office/powerpoint/2010/main" val="2303609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p>
          <a:p>
            <a:endParaRPr lang="en-US" dirty="0"/>
          </a:p>
          <a:p>
            <a:r>
              <a:rPr lang="en-US" sz="1200" kern="1200" dirty="0">
                <a:solidFill>
                  <a:schemeClr val="tx1"/>
                </a:solidFill>
                <a:effectLst/>
                <a:latin typeface="+mn-lt"/>
                <a:ea typeface="+mn-ea"/>
                <a:cs typeface="+mn-cs"/>
              </a:rPr>
              <a:t>One of the most serious results from the thinning and damaging of the stratospheric ozone layer is an increase in the rates of skin cancer in humans.  Another human health effect that has increased from damage to the stratospheric ozone layer is the increase in cases of cataracts.  Stratospheric ozone depletion can also have an effect on the environment, causing decreased crop yields and damage to marine organisms.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54</a:t>
            </a:fld>
            <a:endParaRPr lang="en-US" dirty="0"/>
          </a:p>
        </p:txBody>
      </p:sp>
    </p:spTree>
    <p:extLst>
      <p:ext uri="{BB962C8B-B14F-4D97-AF65-F5344CB8AC3E}">
        <p14:creationId xmlns:p14="http://schemas.microsoft.com/office/powerpoint/2010/main" val="1464528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p>
          <a:p>
            <a:endParaRPr lang="en-US" dirty="0"/>
          </a:p>
          <a:p>
            <a:r>
              <a:rPr lang="en-US" sz="1200" kern="1200" dirty="0">
                <a:solidFill>
                  <a:schemeClr val="tx1"/>
                </a:solidFill>
                <a:effectLst/>
                <a:latin typeface="+mn-lt"/>
                <a:ea typeface="+mn-ea"/>
                <a:cs typeface="+mn-cs"/>
              </a:rPr>
              <a:t>Another human health effect that has increased from damage to the stratospheric ozone layer is the increase in cases of cataracts.  Stratospheric ozone depletion can also have an effect on the environment, causing decreased crop yields and damage to marine organisms.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55</a:t>
            </a:fld>
            <a:endParaRPr lang="en-US" dirty="0"/>
          </a:p>
        </p:txBody>
      </p:sp>
    </p:spTree>
    <p:extLst>
      <p:ext uri="{BB962C8B-B14F-4D97-AF65-F5344CB8AC3E}">
        <p14:creationId xmlns:p14="http://schemas.microsoft.com/office/powerpoint/2010/main" val="1647479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p>
          <a:p>
            <a:endParaRPr lang="en-US" dirty="0"/>
          </a:p>
          <a:p>
            <a:r>
              <a:rPr lang="en-US" sz="1200" kern="1200" dirty="0">
                <a:solidFill>
                  <a:schemeClr val="tx1"/>
                </a:solidFill>
                <a:effectLst/>
                <a:latin typeface="+mn-lt"/>
                <a:ea typeface="+mn-ea"/>
                <a:cs typeface="+mn-cs"/>
              </a:rPr>
              <a:t>Stratospheric ozone depletion can also have an effect on the environment, causing decreased crop yields and damage to marine organisms.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56</a:t>
            </a:fld>
            <a:endParaRPr lang="en-US" dirty="0"/>
          </a:p>
        </p:txBody>
      </p:sp>
    </p:spTree>
    <p:extLst>
      <p:ext uri="{BB962C8B-B14F-4D97-AF65-F5344CB8AC3E}">
        <p14:creationId xmlns:p14="http://schemas.microsoft.com/office/powerpoint/2010/main" val="23391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altLang="en-US" dirty="0"/>
          </a:p>
          <a:p>
            <a:r>
              <a:rPr lang="en-US" altLang="en-US" dirty="0"/>
              <a:t>There has been some controversy over the subject of ozone depletion.  Some believed that the chlorine found in the stratosphere comes from natural sources such as volcanic eruptions.  However, air samples taken over erupting volcanoes show that volcanoes add only small quantities of chlorine to the atmosphere compared to the amount of chlorine added to the atmosphere from chlorine-containing refrigerants.  </a:t>
            </a:r>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D96AAA4-E69B-41B6-9E58-A640C8A41CAB}" type="slidenum">
              <a:rPr lang="en-US" altLang="en-US" smtClean="0">
                <a:latin typeface="Times New Roman" pitchFamily="18" charset="0"/>
              </a:rPr>
              <a:pPr algn="r" eaLnBrk="1" hangingPunct="1">
                <a:spcBef>
                  <a:spcPct val="0"/>
                </a:spcBef>
              </a:pPr>
              <a:t>57</a:t>
            </a:fld>
            <a:endParaRPr lang="en-US" altLang="en-US" dirty="0">
              <a:latin typeface="Times New Roman" pitchFamily="18" charset="0"/>
            </a:endParaRPr>
          </a:p>
        </p:txBody>
      </p:sp>
    </p:spTree>
    <p:extLst>
      <p:ext uri="{BB962C8B-B14F-4D97-AF65-F5344CB8AC3E}">
        <p14:creationId xmlns:p14="http://schemas.microsoft.com/office/powerpoint/2010/main" val="980682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p>
          <a:p>
            <a:endParaRPr lang="en-US" dirty="0"/>
          </a:p>
          <a:p>
            <a:r>
              <a:rPr lang="en-US" sz="1200" kern="1200" dirty="0">
                <a:solidFill>
                  <a:schemeClr val="tx1"/>
                </a:solidFill>
                <a:effectLst/>
                <a:latin typeface="+mn-lt"/>
                <a:ea typeface="+mn-ea"/>
                <a:cs typeface="+mn-cs"/>
              </a:rPr>
              <a:t>In addition, the rise in the amount of chlorine measured in the stratosphere over the past four decades matches the rise in the amount of Fluorine, which has different natural sources than chlorine over the same period.  Also, the rise in the amount of chlorine measured by NASA and other agencies in the stratosphere over the past twenty years matches the rise in CFC and HCFC emissions over the same period.  The evidence is clear, chlorine containing refrigerants have changed the natural balance, thus depleting the ozone layer. </a:t>
            </a: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58</a:t>
            </a:fld>
            <a:endParaRPr lang="en-US" dirty="0"/>
          </a:p>
        </p:txBody>
      </p:sp>
    </p:spTree>
    <p:extLst>
      <p:ext uri="{BB962C8B-B14F-4D97-AF65-F5344CB8AC3E}">
        <p14:creationId xmlns:p14="http://schemas.microsoft.com/office/powerpoint/2010/main" val="2584331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dirty="0"/>
          </a:p>
          <a:p>
            <a:endParaRPr lang="en-US" dirty="0"/>
          </a:p>
          <a:p>
            <a:r>
              <a:rPr lang="en-US" dirty="0"/>
              <a:t>The evidence is clear, chlorine containing refrigerants have changed the natural balance, thus depleting the ozone layer.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59</a:t>
            </a:fld>
            <a:endParaRPr lang="en-US" dirty="0"/>
          </a:p>
        </p:txBody>
      </p:sp>
    </p:spTree>
    <p:extLst>
      <p:ext uri="{BB962C8B-B14F-4D97-AF65-F5344CB8AC3E}">
        <p14:creationId xmlns:p14="http://schemas.microsoft.com/office/powerpoint/2010/main" val="872107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endParaRPr lang="en-US" altLang="en-US" dirty="0"/>
          </a:p>
          <a:p>
            <a:r>
              <a:rPr lang="en-US" altLang="en-US" dirty="0"/>
              <a:t>An ozone molecule, in the stratosphere consists of molecules containing 3 oxygen atoms. . </a:t>
            </a:r>
          </a:p>
        </p:txBody>
      </p:sp>
      <p:sp>
        <p:nvSpPr>
          <p:cNvPr id="239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CC8371C-6CA8-48A1-972B-72624CC382B8}" type="slidenum">
              <a:rPr lang="en-US" altLang="en-US" smtClean="0">
                <a:latin typeface="Times New Roman" pitchFamily="18" charset="0"/>
              </a:rPr>
              <a:pPr algn="r" eaLnBrk="1" hangingPunct="1">
                <a:spcBef>
                  <a:spcPct val="0"/>
                </a:spcBef>
              </a:pPr>
              <a:t>60</a:t>
            </a:fld>
            <a:endParaRPr lang="en-US" altLang="en-US" dirty="0">
              <a:latin typeface="Times New Roman" pitchFamily="18" charset="0"/>
            </a:endParaRPr>
          </a:p>
        </p:txBody>
      </p:sp>
    </p:spTree>
    <p:extLst>
      <p:ext uri="{BB962C8B-B14F-4D97-AF65-F5344CB8AC3E}">
        <p14:creationId xmlns:p14="http://schemas.microsoft.com/office/powerpoint/2010/main" val="299580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1</a:t>
            </a:r>
            <a:endParaRPr lang="en-US" b="1" baseline="0" dirty="0"/>
          </a:p>
          <a:p>
            <a:pPr defTabSz="931717">
              <a:defRPr/>
            </a:pPr>
            <a:endParaRPr lang="en-US" b="1" baseline="0" dirty="0"/>
          </a:p>
          <a:p>
            <a:r>
              <a:rPr lang="en-US" sz="1200" kern="1200" dirty="0">
                <a:solidFill>
                  <a:schemeClr val="tx1"/>
                </a:solidFill>
                <a:effectLst/>
                <a:latin typeface="+mn-lt"/>
                <a:ea typeface="+mn-ea"/>
                <a:cs typeface="+mn-cs"/>
              </a:rPr>
              <a:t>If you maintain, service, repair, or dispose of appliances containing a regulated refrigerant, you must be certified.  </a:t>
            </a:r>
            <a:endParaRPr lang="en-US" b="0" dirty="0"/>
          </a:p>
          <a:p>
            <a:pPr defTabSz="931717">
              <a:defRPr/>
            </a:pPr>
            <a:r>
              <a:rPr lang="en-US" b="1" dirty="0"/>
              <a:t>This means you cannot work under another person’s certification.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a:t>
            </a:fld>
            <a:endParaRPr lang="en-US" dirty="0"/>
          </a:p>
        </p:txBody>
      </p:sp>
    </p:spTree>
    <p:extLst>
      <p:ext uri="{BB962C8B-B14F-4D97-AF65-F5344CB8AC3E}">
        <p14:creationId xmlns:p14="http://schemas.microsoft.com/office/powerpoint/2010/main" val="98975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endParaRPr lang="en-US" altLang="en-US" dirty="0"/>
          </a:p>
          <a:p>
            <a:r>
              <a:rPr lang="en-US" altLang="en-US" dirty="0"/>
              <a:t>The ultraviolet radiation from the Sun sheers the chlorine atom from a CFC or HCFC molecule. This chlorine atom is then attracted to an ozone molecule.</a:t>
            </a:r>
          </a:p>
        </p:txBody>
      </p:sp>
      <p:sp>
        <p:nvSpPr>
          <p:cNvPr id="243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2E32DEA-279C-444D-BF01-925D71D48D29}" type="slidenum">
              <a:rPr lang="en-US" altLang="en-US" smtClean="0">
                <a:latin typeface="Times New Roman" pitchFamily="18" charset="0"/>
              </a:rPr>
              <a:pPr algn="r" eaLnBrk="1" hangingPunct="1">
                <a:spcBef>
                  <a:spcPct val="0"/>
                </a:spcBef>
              </a:pPr>
              <a:t>61</a:t>
            </a:fld>
            <a:endParaRPr lang="en-US" altLang="en-US" dirty="0">
              <a:latin typeface="Times New Roman" pitchFamily="18" charset="0"/>
            </a:endParaRPr>
          </a:p>
        </p:txBody>
      </p:sp>
    </p:spTree>
    <p:extLst>
      <p:ext uri="{BB962C8B-B14F-4D97-AF65-F5344CB8AC3E}">
        <p14:creationId xmlns:p14="http://schemas.microsoft.com/office/powerpoint/2010/main" val="28583029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altLang="en-US" dirty="0"/>
          </a:p>
          <a:p>
            <a:r>
              <a:rPr lang="en-US" altLang="en-US" dirty="0"/>
              <a:t>When a chlorine atom encounters an ozone molecule,  it takes one of the ozone’s 3 oxygen atoms, forming a compound called chlorine monoxide (CIO), and leaves an oxygen O₂ molecule behind. Molecular Oxygen is composed of only one type of element: Oxygen. There are two atoms of oxygen, therefore 'diatomic.' </a:t>
            </a:r>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C70B398-8B4C-4B1B-AD59-3023895D0927}" type="slidenum">
              <a:rPr lang="en-US" altLang="en-US" smtClean="0">
                <a:latin typeface="Times New Roman" pitchFamily="18" charset="0"/>
              </a:rPr>
              <a:pPr algn="r" eaLnBrk="1" hangingPunct="1">
                <a:spcBef>
                  <a:spcPct val="0"/>
                </a:spcBef>
              </a:pPr>
              <a:t>62</a:t>
            </a:fld>
            <a:endParaRPr lang="en-US" altLang="en-US" dirty="0">
              <a:latin typeface="Times New Roman" pitchFamily="18" charset="0"/>
            </a:endParaRPr>
          </a:p>
        </p:txBody>
      </p:sp>
    </p:spTree>
    <p:extLst>
      <p:ext uri="{BB962C8B-B14F-4D97-AF65-F5344CB8AC3E}">
        <p14:creationId xmlns:p14="http://schemas.microsoft.com/office/powerpoint/2010/main" val="35516976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altLang="en-US" b="1" dirty="0"/>
          </a:p>
          <a:p>
            <a:r>
              <a:rPr lang="en-US" altLang="en-US" dirty="0"/>
              <a:t>The chlorine monoxide will collide with another ozone molecule, releasing its Oxygen atom, forming two O</a:t>
            </a:r>
            <a:r>
              <a:rPr lang="en-US" altLang="en-US" dirty="0">
                <a:latin typeface="Calibri" panose="020F0502020204030204" pitchFamily="34" charset="0"/>
                <a:cs typeface="Calibri" panose="020F0502020204030204" pitchFamily="34" charset="0"/>
              </a:rPr>
              <a:t>₂</a:t>
            </a:r>
            <a:r>
              <a:rPr lang="en-US" altLang="en-US" dirty="0"/>
              <a:t> molecules, leaving the chlorine free to attack another ozone molecule.  A single chlorine atom can last in the Stratosphere for 120 years destroying up to 100,000 ozone molecules. </a:t>
            </a:r>
          </a:p>
        </p:txBody>
      </p:sp>
      <p:sp>
        <p:nvSpPr>
          <p:cNvPr id="246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80C9E43-36D5-409D-8A28-10CC1D972C0E}" type="slidenum">
              <a:rPr lang="en-US" altLang="en-US" smtClean="0">
                <a:latin typeface="Times New Roman" pitchFamily="18" charset="0"/>
              </a:rPr>
              <a:pPr algn="r" eaLnBrk="1" hangingPunct="1">
                <a:spcBef>
                  <a:spcPct val="0"/>
                </a:spcBef>
              </a:pPr>
              <a:t>63</a:t>
            </a:fld>
            <a:endParaRPr lang="en-US" altLang="en-US" dirty="0">
              <a:latin typeface="Times New Roman" pitchFamily="18" charset="0"/>
            </a:endParaRPr>
          </a:p>
        </p:txBody>
      </p:sp>
    </p:spTree>
    <p:extLst>
      <p:ext uri="{BB962C8B-B14F-4D97-AF65-F5344CB8AC3E}">
        <p14:creationId xmlns:p14="http://schemas.microsoft.com/office/powerpoint/2010/main" val="703251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pPr defTabSz="931717">
              <a:defRPr/>
            </a:pPr>
            <a:endParaRPr lang="en-US" altLang="en-US" b="1" dirty="0"/>
          </a:p>
          <a:p>
            <a:r>
              <a:rPr lang="en-US" altLang="en-US" dirty="0"/>
              <a:t>Unlike other chlorine compounds and naturally-occurring chlorine, the chlorine in CFCs and HCFCs will neither dissolve in water nor break down into compounds that dissolve in water, so they do not rain out of the atmosphere.</a:t>
            </a:r>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C131064-EA50-418A-907D-2DF8180466E4}" type="slidenum">
              <a:rPr lang="en-US" altLang="en-US" smtClean="0">
                <a:latin typeface="Times New Roman" pitchFamily="18" charset="0"/>
              </a:rPr>
              <a:pPr algn="r" eaLnBrk="1" hangingPunct="1">
                <a:spcBef>
                  <a:spcPct val="0"/>
                </a:spcBef>
              </a:pPr>
              <a:t>64</a:t>
            </a:fld>
            <a:endParaRPr lang="en-US" altLang="en-US" dirty="0">
              <a:latin typeface="Times New Roman" pitchFamily="18" charset="0"/>
            </a:endParaRPr>
          </a:p>
        </p:txBody>
      </p:sp>
    </p:spTree>
    <p:extLst>
      <p:ext uri="{BB962C8B-B14F-4D97-AF65-F5344CB8AC3E}">
        <p14:creationId xmlns:p14="http://schemas.microsoft.com/office/powerpoint/2010/main" val="1547966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dirty="0"/>
          </a:p>
          <a:p>
            <a:r>
              <a:rPr lang="en-US" dirty="0"/>
              <a:t>HFCs are made up of Hydrogen, Fluorine and Carbon.  They do not contain chlorine that effects the ozone layer, but most HFCs have a high Global Warming Potential (GWP).</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65</a:t>
            </a:fld>
            <a:endParaRPr lang="en-US" dirty="0"/>
          </a:p>
        </p:txBody>
      </p:sp>
    </p:spTree>
    <p:extLst>
      <p:ext uri="{BB962C8B-B14F-4D97-AF65-F5344CB8AC3E}">
        <p14:creationId xmlns:p14="http://schemas.microsoft.com/office/powerpoint/2010/main" val="4284273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pPr defTabSz="931717">
              <a:defRPr/>
            </a:pPr>
            <a:endParaRPr lang="en-US" dirty="0"/>
          </a:p>
          <a:p>
            <a:r>
              <a:rPr lang="en-US" sz="1200" kern="1200" dirty="0">
                <a:solidFill>
                  <a:schemeClr val="tx1"/>
                </a:solidFill>
                <a:effectLst/>
                <a:latin typeface="+mn-lt"/>
                <a:ea typeface="+mn-ea"/>
                <a:cs typeface="+mn-cs"/>
              </a:rPr>
              <a:t>Global Warming Potential (GWP) was established to provide comparisons of the global warming impacts of different gases over a span of time. Carbon Dioxide (CO</a:t>
            </a:r>
            <a:r>
              <a:rPr lang="en-US" sz="1200" kern="1200" dirty="0">
                <a:solidFill>
                  <a:schemeClr val="tx1"/>
                </a:solidFill>
                <a:effectLst/>
                <a:latin typeface="Calibri" panose="020F0502020204030204" pitchFamily="34" charset="0"/>
                <a:ea typeface="+mn-ea"/>
                <a:cs typeface="Calibri" panose="020F0502020204030204" pitchFamily="34" charset="0"/>
              </a:rPr>
              <a:t>₂</a:t>
            </a:r>
            <a:r>
              <a:rPr lang="en-US" sz="1200" kern="1200" dirty="0">
                <a:solidFill>
                  <a:schemeClr val="tx1"/>
                </a:solidFill>
                <a:effectLst/>
                <a:latin typeface="+mn-lt"/>
                <a:ea typeface="+mn-ea"/>
                <a:cs typeface="+mn-cs"/>
              </a:rPr>
              <a:t>) is used as the baseline measurement for global warming potential and has a value of 1.</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66</a:t>
            </a:fld>
            <a:endParaRPr lang="en-US" dirty="0"/>
          </a:p>
        </p:txBody>
      </p:sp>
    </p:spTree>
    <p:extLst>
      <p:ext uri="{BB962C8B-B14F-4D97-AF65-F5344CB8AC3E}">
        <p14:creationId xmlns:p14="http://schemas.microsoft.com/office/powerpoint/2010/main" val="41989852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pPr defTabSz="931717">
              <a:defRPr/>
            </a:pPr>
            <a:endParaRPr lang="en-US" dirty="0"/>
          </a:p>
          <a:p>
            <a:r>
              <a:rPr lang="en-US" sz="1200" kern="1200" dirty="0">
                <a:solidFill>
                  <a:schemeClr val="tx1"/>
                </a:solidFill>
                <a:effectLst/>
                <a:latin typeface="+mn-lt"/>
                <a:ea typeface="+mn-ea"/>
                <a:cs typeface="+mn-cs"/>
              </a:rPr>
              <a:t>Most HFC refrigerants, such as R-410A, have global warming potentials thousands of times greater compared to carbon dioxide.  Hydrocarbon (HC) and </a:t>
            </a:r>
            <a:r>
              <a:rPr lang="en-US" sz="1200" kern="1200" dirty="0" err="1">
                <a:solidFill>
                  <a:schemeClr val="tx1"/>
                </a:solidFill>
                <a:effectLst/>
                <a:latin typeface="+mn-lt"/>
                <a:ea typeface="+mn-ea"/>
                <a:cs typeface="+mn-cs"/>
              </a:rPr>
              <a:t>Hydrofluoroolefin</a:t>
            </a:r>
            <a:r>
              <a:rPr lang="en-US" sz="1200" kern="1200" dirty="0">
                <a:solidFill>
                  <a:schemeClr val="tx1"/>
                </a:solidFill>
                <a:effectLst/>
                <a:latin typeface="+mn-lt"/>
                <a:ea typeface="+mn-ea"/>
                <a:cs typeface="+mn-cs"/>
              </a:rPr>
              <a:t> (HFO) refrigerants have the lowest global warming potential compared to CFCs, HCFCs, and HFCs.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67</a:t>
            </a:fld>
            <a:endParaRPr lang="en-US" dirty="0"/>
          </a:p>
        </p:txBody>
      </p:sp>
    </p:spTree>
    <p:extLst>
      <p:ext uri="{BB962C8B-B14F-4D97-AF65-F5344CB8AC3E}">
        <p14:creationId xmlns:p14="http://schemas.microsoft.com/office/powerpoint/2010/main" val="29555988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pPr defTabSz="931717">
              <a:defRPr/>
            </a:pPr>
            <a:endParaRPr lang="en-US" dirty="0"/>
          </a:p>
          <a:p>
            <a:r>
              <a:rPr lang="en-US" sz="1200" kern="1200" dirty="0">
                <a:solidFill>
                  <a:schemeClr val="tx1"/>
                </a:solidFill>
                <a:effectLst/>
                <a:latin typeface="+mn-lt"/>
                <a:ea typeface="+mn-ea"/>
                <a:cs typeface="+mn-cs"/>
              </a:rPr>
              <a:t>The global warming potential of isobutane (R-600a), propane (R-290), and R-441A are significantly lower when compared to the GWPs of HFCs such as R-134a, R-407C, R-404A, and R-410A.</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68</a:t>
            </a:fld>
            <a:endParaRPr lang="en-US" dirty="0"/>
          </a:p>
        </p:txBody>
      </p:sp>
    </p:spTree>
    <p:extLst>
      <p:ext uri="{BB962C8B-B14F-4D97-AF65-F5344CB8AC3E}">
        <p14:creationId xmlns:p14="http://schemas.microsoft.com/office/powerpoint/2010/main" val="36912219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non-ozone depleting and very low global warming potential characteristics, </a:t>
            </a:r>
            <a:r>
              <a:rPr lang="en-US" sz="1200" kern="1200" dirty="0" err="1">
                <a:solidFill>
                  <a:schemeClr val="tx1"/>
                </a:solidFill>
                <a:effectLst/>
                <a:latin typeface="+mn-lt"/>
                <a:ea typeface="+mn-ea"/>
                <a:cs typeface="+mn-cs"/>
              </a:rPr>
              <a:t>hydrofluoroolefin</a:t>
            </a:r>
            <a:r>
              <a:rPr lang="en-US" sz="1200" kern="1200" dirty="0">
                <a:solidFill>
                  <a:schemeClr val="tx1"/>
                </a:solidFill>
                <a:effectLst/>
                <a:latin typeface="+mn-lt"/>
                <a:ea typeface="+mn-ea"/>
                <a:cs typeface="+mn-cs"/>
              </a:rPr>
              <a:t> (HFO) refrigerants are a good fit for HVACR equipment.  </a:t>
            </a:r>
          </a:p>
          <a:p>
            <a:r>
              <a:rPr lang="en-US" sz="1200" kern="1200" dirty="0">
                <a:solidFill>
                  <a:schemeClr val="tx1"/>
                </a:solidFill>
                <a:effectLst/>
                <a:latin typeface="+mn-lt"/>
                <a:ea typeface="+mn-ea"/>
                <a:cs typeface="+mn-cs"/>
              </a:rPr>
              <a:t>Most HFCs have very high global warming potentials; a characteristic that makes them damaging to the environment.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69</a:t>
            </a:fld>
            <a:endParaRPr lang="en-US" dirty="0"/>
          </a:p>
        </p:txBody>
      </p:sp>
    </p:spTree>
    <p:extLst>
      <p:ext uri="{BB962C8B-B14F-4D97-AF65-F5344CB8AC3E}">
        <p14:creationId xmlns:p14="http://schemas.microsoft.com/office/powerpoint/2010/main" val="1016379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dirty="0"/>
          </a:p>
          <a:p>
            <a:r>
              <a:rPr lang="en-US" dirty="0"/>
              <a:t>Refrigerants may be identified by type (CFC, HCFC, HFC, HFO, HC) and American Society of Heating Refrigerating and Air-Conditioning Engineers (ASHRAE) number or with “R” plus the ASHRAE number such as HFC-134a or R-134a.</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70</a:t>
            </a:fld>
            <a:endParaRPr lang="en-US" dirty="0"/>
          </a:p>
        </p:txBody>
      </p:sp>
    </p:spTree>
    <p:extLst>
      <p:ext uri="{BB962C8B-B14F-4D97-AF65-F5344CB8AC3E}">
        <p14:creationId xmlns:p14="http://schemas.microsoft.com/office/powerpoint/2010/main" val="374740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a:t>
            </a:fld>
            <a:endParaRPr lang="en-US" dirty="0"/>
          </a:p>
        </p:txBody>
      </p:sp>
    </p:spTree>
    <p:extLst>
      <p:ext uri="{BB962C8B-B14F-4D97-AF65-F5344CB8AC3E}">
        <p14:creationId xmlns:p14="http://schemas.microsoft.com/office/powerpoint/2010/main" val="26213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p>
          <a:p>
            <a:endParaRPr lang="en-US" sz="1300" dirty="0"/>
          </a:p>
          <a:p>
            <a:r>
              <a:rPr lang="en-US" sz="1300" dirty="0"/>
              <a:t>ASHRAE has grouped refrigerants by Class A (safest) or B, depending on their toxicity level to humans. Flammability is indicated by a 1 (no flammability), 2 (low flammability), or 3 (high flammability),</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71</a:t>
            </a:fld>
            <a:endParaRPr lang="en-US" dirty="0"/>
          </a:p>
        </p:txBody>
      </p:sp>
    </p:spTree>
    <p:extLst>
      <p:ext uri="{BB962C8B-B14F-4D97-AF65-F5344CB8AC3E}">
        <p14:creationId xmlns:p14="http://schemas.microsoft.com/office/powerpoint/2010/main" val="621340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1" dirty="0"/>
              <a:t>Chlorofluorocarbon (CFC) </a:t>
            </a:r>
            <a:r>
              <a:rPr lang="en-US" dirty="0"/>
              <a:t>refrigerants have the highest ozone depletion potential (ODP) and are the most harmful to stratospheric ozone.  CFC refrigerants contain chlorine, fluorine, and carbon.  Chlorine is the component that poses a threat to the stratospheric ozone.  Examples of CFC refrigerants include R-11 and R-12.</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72</a:t>
            </a:fld>
            <a:endParaRPr lang="en-US" dirty="0"/>
          </a:p>
        </p:txBody>
      </p:sp>
    </p:spTree>
    <p:extLst>
      <p:ext uri="{BB962C8B-B14F-4D97-AF65-F5344CB8AC3E}">
        <p14:creationId xmlns:p14="http://schemas.microsoft.com/office/powerpoint/2010/main" val="10467906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Hydrochlorofluorocarbon </a:t>
            </a:r>
            <a:r>
              <a:rPr lang="en-US" b="1" dirty="0"/>
              <a:t>(HCFC) </a:t>
            </a:r>
            <a:r>
              <a:rPr lang="en-US" b="0" dirty="0"/>
              <a:t>refrigerants contain hydrogen, chlorine, fluorine, and carbon.  The hydrogen makes them a little less harmful to the stratospheric ozone when compared to CFCs.  R-22 and R-123 are examples of HCFC refrigerants that have an ozone depletion potential of more than zero, ranging between zero and one.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73</a:t>
            </a:fld>
            <a:endParaRPr lang="en-US" dirty="0"/>
          </a:p>
        </p:txBody>
      </p:sp>
    </p:spTree>
    <p:extLst>
      <p:ext uri="{BB962C8B-B14F-4D97-AF65-F5344CB8AC3E}">
        <p14:creationId xmlns:p14="http://schemas.microsoft.com/office/powerpoint/2010/main" val="1047091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Hydrofluorocarbon </a:t>
            </a:r>
            <a:r>
              <a:rPr lang="en-US" b="1" dirty="0"/>
              <a:t>(HFC) </a:t>
            </a:r>
            <a:r>
              <a:rPr lang="en-US" b="0" dirty="0"/>
              <a:t>refrigerants contain hydrogen, fluorine, and carbon atoms connected by single bonds between the atoms.  </a:t>
            </a:r>
          </a:p>
          <a:p>
            <a:r>
              <a:rPr lang="en-US" b="0" dirty="0"/>
              <a:t>HFCs have the lowest/no ozone depletion potential but do have an effect on global warming.  HFC refrigerants do not contain harmful chlorine.  </a:t>
            </a:r>
          </a:p>
          <a:p>
            <a:endParaRPr lang="en-US" b="0" dirty="0"/>
          </a:p>
          <a:p>
            <a:r>
              <a:rPr lang="en-US" b="0" dirty="0"/>
              <a:t>Examples of HFCs are R-134a, R-410A, R-404A, R-407C, and R-422B.</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74</a:t>
            </a:fld>
            <a:endParaRPr lang="en-US" dirty="0"/>
          </a:p>
        </p:txBody>
      </p:sp>
    </p:spTree>
    <p:extLst>
      <p:ext uri="{BB962C8B-B14F-4D97-AF65-F5344CB8AC3E}">
        <p14:creationId xmlns:p14="http://schemas.microsoft.com/office/powerpoint/2010/main" val="39429888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Hydrofluoroolefins (HFO) refrigerants contain hydrogen, fluorine, and carbon atoms connected with at least one double bond between the carbon atoms.  HFOs have no ozone depletion potential but do have a very small effect on global warming.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75</a:t>
            </a:fld>
            <a:endParaRPr lang="en-US" dirty="0"/>
          </a:p>
        </p:txBody>
      </p:sp>
    </p:spTree>
    <p:extLst>
      <p:ext uri="{BB962C8B-B14F-4D97-AF65-F5344CB8AC3E}">
        <p14:creationId xmlns:p14="http://schemas.microsoft.com/office/powerpoint/2010/main" val="1922301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HFOs are less flammable than hydrocarbon refrigerants but most are still mildly flammable so are classified as A2L.  HFO refrigerants contain fluorine making them less flammable than hydrocarbon refrigerants.  HFO refrigerants are miscible in POE lubricants.  R-1234yf is an HFO refrigerant used in low-pressure chillers.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76</a:t>
            </a:fld>
            <a:endParaRPr lang="en-US" dirty="0"/>
          </a:p>
        </p:txBody>
      </p:sp>
    </p:spTree>
    <p:extLst>
      <p:ext uri="{BB962C8B-B14F-4D97-AF65-F5344CB8AC3E}">
        <p14:creationId xmlns:p14="http://schemas.microsoft.com/office/powerpoint/2010/main" val="31399936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Hydrocarbon (HC) refrigerants are an elementary compound of hydrogen and carbon.  Although flammable, these refrigerants pose the least amount of danger to the environment.  HCs have no ozone depletion potential and a very small effect on global warming, with GWP values less than 10.  Isobutane (R-600a) and Propane (R-290) are examples of HCs.  Some HC refrigerants are considered natural refrigerants.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77</a:t>
            </a:fld>
            <a:endParaRPr lang="en-US" dirty="0"/>
          </a:p>
        </p:txBody>
      </p:sp>
    </p:spTree>
    <p:extLst>
      <p:ext uri="{BB962C8B-B14F-4D97-AF65-F5344CB8AC3E}">
        <p14:creationId xmlns:p14="http://schemas.microsoft.com/office/powerpoint/2010/main" val="8588929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dirty="0"/>
          </a:p>
          <a:p>
            <a:r>
              <a:rPr lang="en-US" dirty="0"/>
              <a:t>Note: Propane cylinders for grilling should never be used as a refrigerant, as they contain impurities that can damage refrigeration equipment.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78</a:t>
            </a:fld>
            <a:endParaRPr lang="en-US" dirty="0"/>
          </a:p>
        </p:txBody>
      </p:sp>
    </p:spTree>
    <p:extLst>
      <p:ext uri="{BB962C8B-B14F-4D97-AF65-F5344CB8AC3E}">
        <p14:creationId xmlns:p14="http://schemas.microsoft.com/office/powerpoint/2010/main" val="42644822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sz="1200" b="1" kern="1200" dirty="0">
                <a:solidFill>
                  <a:schemeClr val="tx1"/>
                </a:solidFill>
                <a:effectLst/>
                <a:latin typeface="+mn-lt"/>
                <a:ea typeface="+mn-ea"/>
                <a:cs typeface="+mn-cs"/>
              </a:rPr>
              <a:t>Azeotropic </a:t>
            </a:r>
            <a:r>
              <a:rPr lang="en-US" sz="1200" kern="1200" dirty="0">
                <a:solidFill>
                  <a:schemeClr val="tx1"/>
                </a:solidFill>
                <a:effectLst/>
                <a:latin typeface="+mn-lt"/>
                <a:ea typeface="+mn-ea"/>
                <a:cs typeface="+mn-cs"/>
              </a:rPr>
              <a:t>refrigerant mixtures contains two or more refrigerants.  At a certain pressure, an azeotropic mixture evaporates and condenses at a constant temperature.  It acts like a single component refrigerant over its entire range.  Thus, azeotropic mixtures act as a pure compound.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79</a:t>
            </a:fld>
            <a:endParaRPr lang="en-US" dirty="0"/>
          </a:p>
        </p:txBody>
      </p:sp>
    </p:spTree>
    <p:extLst>
      <p:ext uri="{BB962C8B-B14F-4D97-AF65-F5344CB8AC3E}">
        <p14:creationId xmlns:p14="http://schemas.microsoft.com/office/powerpoint/2010/main" val="19710693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b="1" kern="1200" dirty="0">
                <a:solidFill>
                  <a:schemeClr val="tx1"/>
                </a:solidFill>
                <a:effectLst/>
                <a:latin typeface="+mn-lt"/>
                <a:ea typeface="+mn-ea"/>
                <a:cs typeface="+mn-cs"/>
              </a:rPr>
              <a:t>Zeotropic</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non-azeotropic</a:t>
            </a:r>
            <a:r>
              <a:rPr lang="en-US" sz="1200" kern="1200" dirty="0">
                <a:solidFill>
                  <a:schemeClr val="tx1"/>
                </a:solidFill>
                <a:effectLst/>
                <a:latin typeface="+mn-lt"/>
                <a:ea typeface="+mn-ea"/>
                <a:cs typeface="+mn-cs"/>
              </a:rPr>
              <a:t> refrigerant mixtures are mixtures of components that have different boiling points.  This mixture is a blend of refrigerant.  The blend may be binary (two-part) or ternary (three-part).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80</a:t>
            </a:fld>
            <a:endParaRPr lang="en-US" dirty="0"/>
          </a:p>
        </p:txBody>
      </p:sp>
    </p:spTree>
    <p:extLst>
      <p:ext uri="{BB962C8B-B14F-4D97-AF65-F5344CB8AC3E}">
        <p14:creationId xmlns:p14="http://schemas.microsoft.com/office/powerpoint/2010/main" val="153942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If your examination was administered through an ESCO-approved testing location, you will be able to login to the ESCO website at www.escogroup.org to access your examination results, order replacement certification cards, update your information (i.e., address), opt out of the public certification registry, order additional training materials, etc.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a:t>
            </a:fld>
            <a:endParaRPr lang="en-US" dirty="0"/>
          </a:p>
        </p:txBody>
      </p:sp>
    </p:spTree>
    <p:extLst>
      <p:ext uri="{BB962C8B-B14F-4D97-AF65-F5344CB8AC3E}">
        <p14:creationId xmlns:p14="http://schemas.microsoft.com/office/powerpoint/2010/main" val="6931732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Blended refrigerants are normally associated with having what is called “temperature glide”.  This is due to the blended parts having different pressures for the same saturation temperature.  Temperature glide can range a few tenths of a degree to 12 degrees or more.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81</a:t>
            </a:fld>
            <a:endParaRPr lang="en-US" dirty="0"/>
          </a:p>
        </p:txBody>
      </p:sp>
    </p:spTree>
    <p:extLst>
      <p:ext uri="{BB962C8B-B14F-4D97-AF65-F5344CB8AC3E}">
        <p14:creationId xmlns:p14="http://schemas.microsoft.com/office/powerpoint/2010/main" val="31153088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t>Zeotropic and some near-azeotropic blends use bubble and dew points to indicate condensing and evaporation temperatures on a pressure-temperature chart.  </a:t>
            </a:r>
            <a:r>
              <a:rPr lang="en-US" b="1" dirty="0"/>
              <a:t>Bubble point</a:t>
            </a:r>
            <a:r>
              <a:rPr lang="en-US" dirty="0"/>
              <a:t> is used when charging by condenser subcooling.  </a:t>
            </a:r>
            <a:r>
              <a:rPr lang="en-US" b="1" dirty="0"/>
              <a:t>Dew point </a:t>
            </a:r>
            <a:r>
              <a:rPr lang="en-US" dirty="0"/>
              <a:t>is used for charging by suction or evaporator superheat.  The relationship of pressures and temperatures are based on the refrigerant’s temperature glide.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82</a:t>
            </a:fld>
            <a:endParaRPr lang="en-US" dirty="0"/>
          </a:p>
        </p:txBody>
      </p:sp>
    </p:spTree>
    <p:extLst>
      <p:ext uri="{BB962C8B-B14F-4D97-AF65-F5344CB8AC3E}">
        <p14:creationId xmlns:p14="http://schemas.microsoft.com/office/powerpoint/2010/main" val="26144775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SAME INFO AS SLIDE 77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endParaRPr lang="en-US" dirty="0"/>
          </a:p>
          <a:p>
            <a:endParaRPr lang="en-US" b="1" dirty="0"/>
          </a:p>
          <a:p>
            <a:r>
              <a:rPr lang="en-US" dirty="0"/>
              <a:t>Zeotropic and some near-azeotropic blends use bubble and dew points to indicate condensing and evaporation temperatures on a pressure-temperature chart.  </a:t>
            </a:r>
          </a:p>
          <a:p>
            <a:endParaRPr lang="en-US" dirty="0">
              <a:solidFill>
                <a:srgbClr val="FF0000"/>
              </a:solidFill>
            </a:endParaRPr>
          </a:p>
          <a:p>
            <a:r>
              <a:rPr lang="en-US" dirty="0">
                <a:solidFill>
                  <a:srgbClr val="FF0000"/>
                </a:solidFill>
              </a:rPr>
              <a:t>Bubble point</a:t>
            </a:r>
            <a:r>
              <a:rPr lang="en-US" dirty="0"/>
              <a:t> is used when charging by condenser subcooling.   </a:t>
            </a:r>
          </a:p>
          <a:p>
            <a:r>
              <a:rPr lang="en-US" dirty="0">
                <a:solidFill>
                  <a:srgbClr val="FF0000"/>
                </a:solidFill>
              </a:rPr>
              <a:t>Dew point </a:t>
            </a:r>
            <a:r>
              <a:rPr lang="en-US" dirty="0"/>
              <a:t>is used for charging by suction or evaporator superheat.</a:t>
            </a:r>
          </a:p>
          <a:p>
            <a:r>
              <a:rPr lang="en-US" dirty="0"/>
              <a:t>The relationship of pressures and temperatures are based on the refrigerant’s temperature glide.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83</a:t>
            </a:fld>
            <a:endParaRPr lang="en-US" dirty="0"/>
          </a:p>
        </p:txBody>
      </p:sp>
    </p:spTree>
    <p:extLst>
      <p:ext uri="{BB962C8B-B14F-4D97-AF65-F5344CB8AC3E}">
        <p14:creationId xmlns:p14="http://schemas.microsoft.com/office/powerpoint/2010/main" val="34698766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The R-400 series of refrigerants are near-azeotropic blends that can leak from a system at uneven rates due to different vapor pressures which can affect the percentage of each refrigerant remaining in the system.  The proper charging method for R-400 series blended refrigerants is to weigh the refrigerant into the high side of the system as a liquid.  When adding refrigerant to an undercharged system, liquid refrigerant is throttled into the low side with the system operating.</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84</a:t>
            </a:fld>
            <a:endParaRPr lang="en-US" dirty="0"/>
          </a:p>
        </p:txBody>
      </p:sp>
    </p:spTree>
    <p:extLst>
      <p:ext uri="{BB962C8B-B14F-4D97-AF65-F5344CB8AC3E}">
        <p14:creationId xmlns:p14="http://schemas.microsoft.com/office/powerpoint/2010/main" val="31439196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t>There is concern of using blended refrigerants in systems that develop a leak.  </a:t>
            </a:r>
          </a:p>
          <a:p>
            <a:r>
              <a:rPr lang="en-US" dirty="0"/>
              <a:t>There may be </a:t>
            </a:r>
            <a:r>
              <a:rPr lang="en-US" dirty="0">
                <a:solidFill>
                  <a:srgbClr val="FF0000"/>
                </a:solidFill>
              </a:rPr>
              <a:t>fractionization</a:t>
            </a:r>
            <a:r>
              <a:rPr lang="en-US" dirty="0"/>
              <a:t> of the refrigerant (refrigerant leaking at uneven rates due to different vapor pressures).  </a:t>
            </a:r>
          </a:p>
          <a:p>
            <a:r>
              <a:rPr lang="en-US" dirty="0"/>
              <a:t>R-407C is one of the refrigerants that has a high temperature glide and may easily experience fractionation.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85</a:t>
            </a:fld>
            <a:endParaRPr lang="en-US" dirty="0"/>
          </a:p>
        </p:txBody>
      </p:sp>
    </p:spTree>
    <p:extLst>
      <p:ext uri="{BB962C8B-B14F-4D97-AF65-F5344CB8AC3E}">
        <p14:creationId xmlns:p14="http://schemas.microsoft.com/office/powerpoint/2010/main" val="20453928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Even though the pressure-temperature relationship and operating characteristics may be almost the same, the refrigerants cannot be interchanged.  Although the saturation pressure-temperature behavior of two refrigerants might be similar, potential of the refrigerants to oxidize copper tubing must also be considered.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86</a:t>
            </a:fld>
            <a:endParaRPr lang="en-US" dirty="0"/>
          </a:p>
        </p:txBody>
      </p:sp>
    </p:spTree>
    <p:extLst>
      <p:ext uri="{BB962C8B-B14F-4D97-AF65-F5344CB8AC3E}">
        <p14:creationId xmlns:p14="http://schemas.microsoft.com/office/powerpoint/2010/main" val="27381997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 to flammability of some HCs and HFOs, equipment must be designed to handle the refrigerant.  Therefore, EPA regulates the maximum amount of refrigerant that can be used in the new systems by their type and use.</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87</a:t>
            </a:fld>
            <a:endParaRPr lang="en-US" dirty="0"/>
          </a:p>
        </p:txBody>
      </p:sp>
    </p:spTree>
    <p:extLst>
      <p:ext uri="{BB962C8B-B14F-4D97-AF65-F5344CB8AC3E}">
        <p14:creationId xmlns:p14="http://schemas.microsoft.com/office/powerpoint/2010/main" val="871994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When retrofitting or converting a system to use a different refrigerant, only EPA-approved substitutes can be used.  Remember, EPA does not approve any substitute refrigerants as direct drop-in replacements to service an R-22 or any other system.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88</a:t>
            </a:fld>
            <a:endParaRPr lang="en-US" dirty="0"/>
          </a:p>
        </p:txBody>
      </p:sp>
    </p:spTree>
    <p:extLst>
      <p:ext uri="{BB962C8B-B14F-4D97-AF65-F5344CB8AC3E}">
        <p14:creationId xmlns:p14="http://schemas.microsoft.com/office/powerpoint/2010/main" val="11938632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t>To better define leak rates and service recovery levels the EPA lists refrigerants in four liquid-phase pressure ranges at 104°F condensing temperature.</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89</a:t>
            </a:fld>
            <a:endParaRPr lang="en-US" dirty="0"/>
          </a:p>
        </p:txBody>
      </p:sp>
    </p:spTree>
    <p:extLst>
      <p:ext uri="{BB962C8B-B14F-4D97-AF65-F5344CB8AC3E}">
        <p14:creationId xmlns:p14="http://schemas.microsoft.com/office/powerpoint/2010/main" val="39252811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t>To better define leak rates and service recovery levels the EPA lists refrigerants in four liquid-phase pressure ranges at 104°F condensing temperature.</a:t>
            </a:r>
          </a:p>
          <a:p>
            <a:endParaRPr lang="en-US" dirty="0"/>
          </a:p>
          <a:p>
            <a:r>
              <a:rPr lang="en-US" dirty="0">
                <a:solidFill>
                  <a:srgbClr val="FF0000"/>
                </a:solidFill>
              </a:rPr>
              <a:t>Low-pressure</a:t>
            </a:r>
            <a:r>
              <a:rPr lang="en-US" dirty="0"/>
              <a:t> refrigerants have a pressure of </a:t>
            </a:r>
            <a:r>
              <a:rPr lang="en-US" dirty="0">
                <a:solidFill>
                  <a:srgbClr val="FF0000"/>
                </a:solidFill>
              </a:rPr>
              <a:t>30 psig or lower</a:t>
            </a:r>
            <a:r>
              <a:rPr lang="en-US" dirty="0"/>
              <a:t> at a liquid-phase temperature of 104°F.</a:t>
            </a:r>
          </a:p>
          <a:p>
            <a:r>
              <a:rPr lang="en-US" dirty="0">
                <a:solidFill>
                  <a:srgbClr val="FF0000"/>
                </a:solidFill>
              </a:rPr>
              <a:t>Examples: CFC-11, HCFC-123, HFC-245fa, HFO-1233zd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90</a:t>
            </a:fld>
            <a:endParaRPr lang="en-US" dirty="0"/>
          </a:p>
        </p:txBody>
      </p:sp>
    </p:spTree>
    <p:extLst>
      <p:ext uri="{BB962C8B-B14F-4D97-AF65-F5344CB8AC3E}">
        <p14:creationId xmlns:p14="http://schemas.microsoft.com/office/powerpoint/2010/main" val="278397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You may also contact ESCO’s customer service team, Monday-Friday, 8:00 AM 5:00 PM, Central Time at 1-800-726-9696 if you have any questions related to your certification.  Please note: if you participate in an examination that is administered in paper format (i.e., Scantron answer sheet), please allow 5-7 business days for your examination to be received at ESCO’s grading center for processing.</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a:t>
            </a:fld>
            <a:endParaRPr lang="en-US" dirty="0"/>
          </a:p>
        </p:txBody>
      </p:sp>
    </p:spTree>
    <p:extLst>
      <p:ext uri="{BB962C8B-B14F-4D97-AF65-F5344CB8AC3E}">
        <p14:creationId xmlns:p14="http://schemas.microsoft.com/office/powerpoint/2010/main" val="16065547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solidFill>
                  <a:srgbClr val="FF0000"/>
                </a:solidFill>
              </a:rPr>
              <a:t>Medium-pressure </a:t>
            </a:r>
            <a:r>
              <a:rPr lang="en-US" dirty="0"/>
              <a:t>refrigerants have a pressure between 30 psig &amp; 155 psig at </a:t>
            </a:r>
            <a:r>
              <a:rPr lang="en-US"/>
              <a:t>a liquid-phase </a:t>
            </a:r>
            <a:r>
              <a:rPr lang="en-US" dirty="0"/>
              <a:t>temperature of 104°F. </a:t>
            </a:r>
          </a:p>
          <a:p>
            <a:endParaRPr lang="en-US" dirty="0">
              <a:solidFill>
                <a:srgbClr val="FF0000"/>
              </a:solidFill>
            </a:endParaRPr>
          </a:p>
          <a:p>
            <a:r>
              <a:rPr lang="en-US" dirty="0">
                <a:solidFill>
                  <a:srgbClr val="FF0000"/>
                </a:solidFill>
              </a:rPr>
              <a:t>Examples: CFC-12, HCFC-124, HCFC-409A, HFC-134a, HC-600a, HFO-1234yf, HFO-1234ze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91</a:t>
            </a:fld>
            <a:endParaRPr lang="en-US" dirty="0"/>
          </a:p>
        </p:txBody>
      </p:sp>
    </p:spTree>
    <p:extLst>
      <p:ext uri="{BB962C8B-B14F-4D97-AF65-F5344CB8AC3E}">
        <p14:creationId xmlns:p14="http://schemas.microsoft.com/office/powerpoint/2010/main" val="18766747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High-pressure refrigerants have a pressure between 155 psig &amp; 340 psig at a liquid-phase temperature of 104°F.</a:t>
            </a:r>
          </a:p>
          <a:p>
            <a:r>
              <a:rPr lang="en-US" sz="1200" kern="1200" dirty="0">
                <a:solidFill>
                  <a:schemeClr val="tx1"/>
                </a:solidFill>
                <a:effectLst/>
                <a:latin typeface="+mn-lt"/>
                <a:ea typeface="+mn-ea"/>
                <a:cs typeface="+mn-cs"/>
              </a:rPr>
              <a:t>Examples: HCFC-22, HFC-404A, HFC-407C, HFC-422B, HFC-422D, HFC-410A, HC-441A, R-717</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92</a:t>
            </a:fld>
            <a:endParaRPr lang="en-US" dirty="0"/>
          </a:p>
        </p:txBody>
      </p:sp>
    </p:spTree>
    <p:extLst>
      <p:ext uri="{BB962C8B-B14F-4D97-AF65-F5344CB8AC3E}">
        <p14:creationId xmlns:p14="http://schemas.microsoft.com/office/powerpoint/2010/main" val="17819973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kern="1200" dirty="0">
                <a:solidFill>
                  <a:schemeClr val="tx1"/>
                </a:solidFill>
                <a:effectLst/>
                <a:latin typeface="+mn-lt"/>
                <a:ea typeface="+mn-ea"/>
                <a:cs typeface="+mn-cs"/>
              </a:rPr>
              <a:t>Very high-pressure refrigerants have a pressure over 340 psig at a liquid-phase temperature of 104°F.</a:t>
            </a:r>
          </a:p>
          <a:p>
            <a:r>
              <a:rPr lang="en-US" sz="1200" b="1" kern="1200" dirty="0">
                <a:solidFill>
                  <a:schemeClr val="tx1"/>
                </a:solidFill>
                <a:effectLst/>
                <a:latin typeface="+mn-lt"/>
                <a:ea typeface="+mn-ea"/>
                <a:cs typeface="+mn-cs"/>
              </a:rPr>
              <a:t>Examples: </a:t>
            </a:r>
            <a:r>
              <a:rPr lang="en-US" sz="1200" kern="1200" dirty="0">
                <a:solidFill>
                  <a:schemeClr val="tx1"/>
                </a:solidFill>
                <a:effectLst/>
                <a:latin typeface="+mn-lt"/>
                <a:ea typeface="+mn-ea"/>
                <a:cs typeface="+mn-cs"/>
              </a:rPr>
              <a:t>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(R-744)</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93</a:t>
            </a:fld>
            <a:endParaRPr lang="en-US" dirty="0"/>
          </a:p>
        </p:txBody>
      </p:sp>
    </p:spTree>
    <p:extLst>
      <p:ext uri="{BB962C8B-B14F-4D97-AF65-F5344CB8AC3E}">
        <p14:creationId xmlns:p14="http://schemas.microsoft.com/office/powerpoint/2010/main" val="36278754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p>
          <a:p>
            <a:pPr defTabSz="931717">
              <a:defRPr/>
            </a:pPr>
            <a:endParaRPr lang="en-US" altLang="en-US" b="1" dirty="0"/>
          </a:p>
          <a:p>
            <a:r>
              <a:rPr lang="en-US" sz="1200" kern="1200" dirty="0">
                <a:solidFill>
                  <a:schemeClr val="tx1"/>
                </a:solidFill>
                <a:effectLst/>
                <a:latin typeface="+mn-lt"/>
                <a:ea typeface="+mn-ea"/>
                <a:cs typeface="+mn-cs"/>
              </a:rPr>
              <a:t>Most HCFC binary (two-part) and ternary (three-part) blends use a synthetic alkylbenzene lubricant.  When retrofitting HCFC equipment to HFC refrigerants or when working with newly manufactured systems, synthetic polyolester oil is most commonly used.  Ester-based oils cannot be mixed with any other type of oil.  </a:t>
            </a:r>
            <a:endParaRPr lang="en-US" altLang="en-US" b="1" dirty="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D408243-6C4D-4932-9AD4-470F879D5FD3}" type="slidenum">
              <a:rPr lang="en-US" altLang="en-US" smtClean="0">
                <a:latin typeface="Times New Roman" pitchFamily="18" charset="0"/>
              </a:rPr>
              <a:pPr algn="r" eaLnBrk="1" hangingPunct="1">
                <a:spcBef>
                  <a:spcPct val="0"/>
                </a:spcBef>
              </a:pPr>
              <a:t>94</a:t>
            </a:fld>
            <a:endParaRPr lang="en-US" altLang="en-US" dirty="0">
              <a:latin typeface="Times New Roman" pitchFamily="18" charset="0"/>
            </a:endParaRPr>
          </a:p>
        </p:txBody>
      </p:sp>
    </p:spTree>
    <p:extLst>
      <p:ext uri="{BB962C8B-B14F-4D97-AF65-F5344CB8AC3E}">
        <p14:creationId xmlns:p14="http://schemas.microsoft.com/office/powerpoint/2010/main" val="15357084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p>
          <a:p>
            <a:pPr defTabSz="931717">
              <a:defRPr/>
            </a:pPr>
            <a:endParaRPr lang="en-US" altLang="en-US" b="1" dirty="0"/>
          </a:p>
          <a:p>
            <a:pPr defTabSz="931717">
              <a:defRPr/>
            </a:pPr>
            <a:r>
              <a:rPr lang="en-US" altLang="en-US" b="0" dirty="0"/>
              <a:t>Before retrofitting an HCFC system to HFC refrigerant, the other types of oils must be removed from the system before adding the ester-based oil.  Care must be taken when using ester-based oils; they are very hygroscopic and will absorb moisture out of the air and through some containers.</a:t>
            </a:r>
          </a:p>
          <a:p>
            <a:pPr defTabSz="931717">
              <a:defRPr/>
            </a:pPr>
            <a:r>
              <a:rPr lang="en-US" altLang="en-US" b="0" dirty="0"/>
              <a:t> </a:t>
            </a:r>
          </a:p>
          <a:p>
            <a:pPr defTabSz="931717">
              <a:defRPr/>
            </a:pPr>
            <a:endParaRPr lang="en-US" altLang="en-US" b="1" dirty="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D408243-6C4D-4932-9AD4-470F879D5FD3}" type="slidenum">
              <a:rPr lang="en-US" altLang="en-US" smtClean="0">
                <a:latin typeface="Times New Roman" pitchFamily="18" charset="0"/>
              </a:rPr>
              <a:pPr algn="r" eaLnBrk="1" hangingPunct="1">
                <a:spcBef>
                  <a:spcPct val="0"/>
                </a:spcBef>
              </a:pPr>
              <a:t>95</a:t>
            </a:fld>
            <a:endParaRPr lang="en-US" altLang="en-US" dirty="0">
              <a:latin typeface="Times New Roman" pitchFamily="18" charset="0"/>
            </a:endParaRPr>
          </a:p>
        </p:txBody>
      </p:sp>
    </p:spTree>
    <p:extLst>
      <p:ext uri="{BB962C8B-B14F-4D97-AF65-F5344CB8AC3E}">
        <p14:creationId xmlns:p14="http://schemas.microsoft.com/office/powerpoint/2010/main" val="18078186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r>
              <a:rPr lang="en-US" dirty="0"/>
              <a:t>The United States Environmental Protection Agency (EPA) regulates Section 608 of the Federal Clean Air Act which establishes the rules for regulating all Class I (Ozone-Depleting Substances such as CFCs), Class II (HCFCs), and substitute refrigerants. Failure to comply could cost you and your company.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96</a:t>
            </a:fld>
            <a:endParaRPr lang="en-US" dirty="0"/>
          </a:p>
        </p:txBody>
      </p:sp>
    </p:spTree>
    <p:extLst>
      <p:ext uri="{BB962C8B-B14F-4D97-AF65-F5344CB8AC3E}">
        <p14:creationId xmlns:p14="http://schemas.microsoft.com/office/powerpoint/2010/main" val="27616302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The United States is part of the Montreal Protocol which is an </a:t>
            </a:r>
            <a:r>
              <a:rPr lang="en-US" dirty="0">
                <a:solidFill>
                  <a:srgbClr val="FF0000"/>
                </a:solidFill>
              </a:rPr>
              <a:t>international treaty that addresses ozone-depleting substances </a:t>
            </a:r>
            <a:r>
              <a:rPr lang="en-US" dirty="0"/>
              <a:t>and their alternatives.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97</a:t>
            </a:fld>
            <a:endParaRPr lang="en-US" dirty="0"/>
          </a:p>
        </p:txBody>
      </p:sp>
    </p:spTree>
    <p:extLst>
      <p:ext uri="{BB962C8B-B14F-4D97-AF65-F5344CB8AC3E}">
        <p14:creationId xmlns:p14="http://schemas.microsoft.com/office/powerpoint/2010/main" val="34920604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sz="1200" kern="1200" dirty="0">
                <a:solidFill>
                  <a:schemeClr val="tx1"/>
                </a:solidFill>
                <a:effectLst/>
                <a:latin typeface="+mn-lt"/>
                <a:ea typeface="+mn-ea"/>
                <a:cs typeface="+mn-cs"/>
              </a:rPr>
              <a:t>To stop damage to the stratospheric ozone layer, the U.S. is phasing out, or has already phased out, the use of chlorofluorocarbons (CFCs), hydrochlorofluorocarbons (HCFCs), and other refrigerants that are harmful to the environment.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98</a:t>
            </a:fld>
            <a:endParaRPr lang="en-US" dirty="0"/>
          </a:p>
        </p:txBody>
      </p:sp>
    </p:spTree>
    <p:extLst>
      <p:ext uri="{BB962C8B-B14F-4D97-AF65-F5344CB8AC3E}">
        <p14:creationId xmlns:p14="http://schemas.microsoft.com/office/powerpoint/2010/main" val="1590294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Section 608 of the Clean Air Act sets forth the rules and regulations for refrigerant handling in the HVACR industry.  </a:t>
            </a:r>
          </a:p>
          <a:p>
            <a:r>
              <a:rPr lang="en-US" dirty="0"/>
              <a:t>Section 608 certification allows a technician to purchase or handle regulated refrigerants.  </a:t>
            </a:r>
          </a:p>
          <a:p>
            <a:r>
              <a:rPr lang="en-US" dirty="0"/>
              <a:t>Distributors that sell HCFC, HFC, or another regulated refrigerant must verify the purchaser is, or employs, a Section 608 certified technician.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99</a:t>
            </a:fld>
            <a:endParaRPr lang="en-US" dirty="0"/>
          </a:p>
        </p:txBody>
      </p:sp>
    </p:spTree>
    <p:extLst>
      <p:ext uri="{BB962C8B-B14F-4D97-AF65-F5344CB8AC3E}">
        <p14:creationId xmlns:p14="http://schemas.microsoft.com/office/powerpoint/2010/main" val="31929281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Anyone performing any activity that violates the refrigerant circuit, including removal of refrigerant or replacing a component containing a regulated refrigerant must be certified at the proper level and have the type of recovery equipment required.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100</a:t>
            </a:fld>
            <a:endParaRPr lang="en-US" dirty="0"/>
          </a:p>
        </p:txBody>
      </p:sp>
    </p:spTree>
    <p:extLst>
      <p:ext uri="{BB962C8B-B14F-4D97-AF65-F5344CB8AC3E}">
        <p14:creationId xmlns:p14="http://schemas.microsoft.com/office/powerpoint/2010/main" val="428107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29340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581191" y="1020431"/>
            <a:ext cx="10993549" cy="1475013"/>
          </a:xfrm>
          <a:effectLst/>
        </p:spPr>
        <p:txBody>
          <a:bodyPr anchor="b">
            <a:normAutofit/>
          </a:bodyPr>
          <a:lstStyle>
            <a:lvl1pPr>
              <a:tabLst>
                <a:tab pos="914400" algn="l"/>
              </a:tabLst>
              <a:defRPr sz="3600" cap="none">
                <a:solidFill>
                  <a:schemeClr val="accent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7064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atin typeface="Arial" panose="020B0604020202020204" pitchFamily="34" charset="0"/>
                <a:cs typeface="Arial" panose="020B0604020202020204" pitchFamily="34" charset="0"/>
              </a:defRPr>
            </a:lvl1pPr>
            <a:lvl2pPr algn="l">
              <a:defRPr>
                <a:latin typeface="Arial" panose="020B0604020202020204" pitchFamily="34" charset="0"/>
                <a:cs typeface="Arial" panose="020B0604020202020204" pitchFamily="34" charset="0"/>
              </a:defRPr>
            </a:lvl2pPr>
            <a:lvl3pPr algn="l">
              <a:defRPr>
                <a:latin typeface="Arial" panose="020B0604020202020204" pitchFamily="34" charset="0"/>
                <a:cs typeface="Arial" panose="020B0604020202020204" pitchFamily="34" charset="0"/>
              </a:defRPr>
            </a:lvl3pPr>
            <a:lvl4pPr algn="l">
              <a:defRPr>
                <a:latin typeface="Arial" panose="020B0604020202020204" pitchFamily="34" charset="0"/>
                <a:cs typeface="Arial" panose="020B0604020202020204" pitchFamily="34" charset="0"/>
              </a:defRPr>
            </a:lvl4pPr>
            <a:lvl5pPr algn="l">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p>
            <a:pPr>
              <a:defRPr/>
            </a:pPr>
            <a:fld id="{686740D2-2166-47D1-BE97-1F4CAE741329}" type="slidenum">
              <a:rPr lang="en-US" smtClean="0"/>
              <a:pPr>
                <a:defRPr/>
              </a:pPr>
              <a:t>‹#›</a:t>
            </a:fld>
            <a:endParaRPr lang="en-US" dirty="0"/>
          </a:p>
        </p:txBody>
      </p:sp>
    </p:spTree>
    <p:extLst>
      <p:ext uri="{BB962C8B-B14F-4D97-AF65-F5344CB8AC3E}">
        <p14:creationId xmlns:p14="http://schemas.microsoft.com/office/powerpoint/2010/main" val="139038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993673" y="5956137"/>
            <a:ext cx="1328141"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5" name="Footer Placeholder 4"/>
          <p:cNvSpPr>
            <a:spLocks noGrp="1"/>
          </p:cNvSpPr>
          <p:nvPr>
            <p:ph type="ftr" sz="quarter" idx="11"/>
          </p:nvPr>
        </p:nvSpPr>
        <p:spPr>
          <a:xfrm>
            <a:off x="774923" y="5951811"/>
            <a:ext cx="7896279"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10446615" y="5956137"/>
            <a:ext cx="1164195" cy="365125"/>
          </a:xfrm>
          <a:prstGeom prst="rect">
            <a:avLst/>
          </a:prstGeom>
        </p:spPr>
        <p:txBody>
          <a:bodyPr/>
          <a:lstStyle>
            <a:lvl1pPr>
              <a:defRPr>
                <a:solidFill>
                  <a:schemeClr val="accent1">
                    <a:lumMod val="75000"/>
                    <a:lumOff val="25000"/>
                  </a:schemeClr>
                </a:solidFill>
              </a:defRPr>
            </a:lvl1pPr>
          </a:lstStyle>
          <a:p>
            <a:pPr>
              <a:defRPr/>
            </a:pPr>
            <a:fld id="{5E9BE29B-EE6C-494D-8F6F-056C47CB6A86}" type="slidenum">
              <a:rPr lang="en-US" smtClean="0"/>
              <a:pPr>
                <a:defRPr/>
              </a:pPr>
              <a:t>‹#›</a:t>
            </a:fld>
            <a:endParaRPr lang="en-US" dirty="0"/>
          </a:p>
        </p:txBody>
      </p:sp>
    </p:spTree>
    <p:extLst>
      <p:ext uri="{BB962C8B-B14F-4D97-AF65-F5344CB8AC3E}">
        <p14:creationId xmlns:p14="http://schemas.microsoft.com/office/powerpoint/2010/main" val="1760334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277195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197600" y="1600201"/>
            <a:ext cx="5384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FAEC78A4-ED24-4468-BB8F-F39AAEFB01AF}" type="slidenum">
              <a:rPr lang="en-US"/>
              <a:pPr>
                <a:defRPr/>
              </a:pPr>
              <a:t>‹#›</a:t>
            </a:fld>
            <a:endParaRPr lang="en-US" dirty="0"/>
          </a:p>
        </p:txBody>
      </p:sp>
    </p:spTree>
    <p:extLst>
      <p:ext uri="{BB962C8B-B14F-4D97-AF65-F5344CB8AC3E}">
        <p14:creationId xmlns:p14="http://schemas.microsoft.com/office/powerpoint/2010/main" val="1555168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185724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295685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2" y="702156"/>
            <a:ext cx="11077408" cy="1013800"/>
          </a:xfrm>
        </p:spPr>
        <p:txBody>
          <a:bodyPr anchor="ctr">
            <a:normAutofit/>
          </a:bodyPr>
          <a:lstStyle>
            <a:lvl1pPr>
              <a:tabLst>
                <a:tab pos="1198563" algn="l"/>
              </a:tabLst>
              <a:defRPr sz="4000" cap="none">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440286" y="1981200"/>
            <a:ext cx="11309338" cy="3877600"/>
          </a:xfrm>
          <a:ln>
            <a:noFill/>
          </a:ln>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37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8098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lvl1pPr>
              <a:defRPr>
                <a:solidFill>
                  <a:schemeClr val="accent1">
                    <a:lumMod val="75000"/>
                    <a:lumOff val="25000"/>
                  </a:schemeClr>
                </a:solidFill>
              </a:defRPr>
            </a:lvl1pPr>
          </a:lstStyle>
          <a:p>
            <a:pPr>
              <a:defRPr/>
            </a:pPr>
            <a:fld id="{68B04B27-ECC6-4556-A728-AD74E7CD585F}" type="slidenum">
              <a:rPr lang="en-US" smtClean="0"/>
              <a:pPr>
                <a:defRPr/>
              </a:pPr>
              <a:t>‹#›</a:t>
            </a:fld>
            <a:endParaRPr lang="en-US" dirty="0"/>
          </a:p>
        </p:txBody>
      </p:sp>
    </p:spTree>
    <p:extLst>
      <p:ext uri="{BB962C8B-B14F-4D97-AF65-F5344CB8AC3E}">
        <p14:creationId xmlns:p14="http://schemas.microsoft.com/office/powerpoint/2010/main" val="40798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729658"/>
            <a:ext cx="11029616" cy="988332"/>
          </a:xfrm>
        </p:spPr>
        <p:txBody>
          <a:bodyPr>
            <a:normAutofit/>
          </a:bodyPr>
          <a:lstStyle>
            <a:lvl1pPr>
              <a:defRPr sz="3600" cap="none">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pPr>
              <a:defRPr/>
            </a:pPr>
            <a:fld id="{EB1162BE-9F05-4ABC-8DE9-5BB4696B8ED2}" type="slidenum">
              <a:rPr lang="en-US" smtClean="0"/>
              <a:pPr>
                <a:defRPr/>
              </a:pPr>
              <a:t>‹#›</a:t>
            </a:fld>
            <a:endParaRPr lang="en-US" dirty="0"/>
          </a:p>
        </p:txBody>
      </p:sp>
    </p:spTree>
    <p:extLst>
      <p:ext uri="{BB962C8B-B14F-4D97-AF65-F5344CB8AC3E}">
        <p14:creationId xmlns:p14="http://schemas.microsoft.com/office/powerpoint/2010/main" val="2573888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8" name="Footer Placeholder 7"/>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10558300" y="5956137"/>
            <a:ext cx="1052510" cy="365125"/>
          </a:xfrm>
          <a:prstGeom prst="rect">
            <a:avLst/>
          </a:prstGeom>
        </p:spPr>
        <p:txBody>
          <a:bodyPr/>
          <a:lstStyle/>
          <a:p>
            <a:pPr>
              <a:defRPr/>
            </a:pPr>
            <a:fld id="{7F388D0D-F752-44E8-A302-1DDA76394619}" type="slidenum">
              <a:rPr lang="en-US" smtClean="0"/>
              <a:pPr>
                <a:defRPr/>
              </a:pPr>
              <a:t>‹#›</a:t>
            </a:fld>
            <a:endParaRPr lang="en-US" dirty="0"/>
          </a:p>
        </p:txBody>
      </p:sp>
    </p:spTree>
    <p:extLst>
      <p:ext uri="{BB962C8B-B14F-4D97-AF65-F5344CB8AC3E}">
        <p14:creationId xmlns:p14="http://schemas.microsoft.com/office/powerpoint/2010/main" val="1176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hasCustomPrompt="1"/>
          </p:nvPr>
        </p:nvSpPr>
        <p:spPr>
          <a:xfrm>
            <a:off x="575894" y="729658"/>
            <a:ext cx="11029616" cy="988332"/>
          </a:xfrm>
        </p:spPr>
        <p:txBody>
          <a:bodyPr anchor="ctr">
            <a:normAutofit/>
          </a:bodyPr>
          <a:lstStyle>
            <a:lvl1pPr>
              <a:tabLst>
                <a:tab pos="744538" algn="l"/>
              </a:tabLst>
              <a:defRPr sz="4000" cap="none">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10558300" y="5956137"/>
            <a:ext cx="1052510" cy="365125"/>
          </a:xfrm>
          <a:prstGeom prst="rect">
            <a:avLst/>
          </a:prstGeom>
        </p:spPr>
        <p:txBody>
          <a:bodyPr/>
          <a:lstStyle/>
          <a:p>
            <a:pPr>
              <a:defRPr/>
            </a:pPr>
            <a:fld id="{629EEBD1-4DAD-4EB8-A146-4F61DD3F960E}" type="slidenum">
              <a:rPr lang="en-US" smtClean="0"/>
              <a:pPr>
                <a:defRPr/>
              </a:pPr>
              <a:t>‹#›</a:t>
            </a:fld>
            <a:endParaRPr lang="en-US" dirty="0"/>
          </a:p>
        </p:txBody>
      </p:sp>
    </p:spTree>
    <p:extLst>
      <p:ext uri="{BB962C8B-B14F-4D97-AF65-F5344CB8AC3E}">
        <p14:creationId xmlns:p14="http://schemas.microsoft.com/office/powerpoint/2010/main" val="167928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3" name="Footer Placeholder 2"/>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10558300" y="5956137"/>
            <a:ext cx="1052510" cy="365125"/>
          </a:xfrm>
          <a:prstGeom prst="rect">
            <a:avLst/>
          </a:prstGeom>
        </p:spPr>
        <p:txBody>
          <a:bodyPr/>
          <a:lstStyle/>
          <a:p>
            <a:pPr>
              <a:defRPr/>
            </a:pPr>
            <a:fld id="{69AB00A7-F916-4D31-9E31-B9F54E46DB99}" type="slidenum">
              <a:rPr lang="en-US" smtClean="0"/>
              <a:pPr>
                <a:defRPr/>
              </a:pPr>
              <a:t>‹#›</a:t>
            </a:fld>
            <a:endParaRPr lang="en-US" dirty="0"/>
          </a:p>
        </p:txBody>
      </p:sp>
    </p:spTree>
    <p:extLst>
      <p:ext uri="{BB962C8B-B14F-4D97-AF65-F5344CB8AC3E}">
        <p14:creationId xmlns:p14="http://schemas.microsoft.com/office/powerpoint/2010/main" val="247938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latin typeface="Arial" panose="020B0604020202020204" pitchFamily="34" charset="0"/>
                <a:cs typeface="Arial" panose="020B0604020202020204" pitchFamily="34" charset="0"/>
              </a:defRPr>
            </a:lvl1pPr>
            <a:lvl2pPr>
              <a:defRPr sz="1800">
                <a:solidFill>
                  <a:schemeClr val="tx2"/>
                </a:solidFill>
                <a:latin typeface="Arial" panose="020B0604020202020204" pitchFamily="34" charset="0"/>
                <a:cs typeface="Arial" panose="020B0604020202020204" pitchFamily="34" charset="0"/>
              </a:defRPr>
            </a:lvl2pPr>
            <a:lvl3pPr>
              <a:defRPr sz="1600">
                <a:solidFill>
                  <a:schemeClr val="tx2"/>
                </a:solidFill>
                <a:latin typeface="Arial" panose="020B0604020202020204" pitchFamily="34" charset="0"/>
                <a:cs typeface="Arial" panose="020B0604020202020204" pitchFamily="34" charset="0"/>
              </a:defRPr>
            </a:lvl3pPr>
            <a:lvl4pPr>
              <a:defRPr sz="1400">
                <a:solidFill>
                  <a:schemeClr val="tx2"/>
                </a:solidFill>
                <a:latin typeface="Arial" panose="020B0604020202020204" pitchFamily="34" charset="0"/>
                <a:cs typeface="Arial" panose="020B0604020202020204" pitchFamily="34" charset="0"/>
              </a:defRPr>
            </a:lvl4pPr>
            <a:lvl5pPr>
              <a:defRPr sz="1400">
                <a:solidFill>
                  <a:schemeClr val="tx2"/>
                </a:solidFill>
                <a:latin typeface="Arial" panose="020B0604020202020204" pitchFamily="34" charset="0"/>
                <a:cs typeface="Arial" panose="020B06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lvl1pPr>
              <a:defRPr>
                <a:solidFill>
                  <a:schemeClr val="accent1">
                    <a:lumMod val="75000"/>
                    <a:lumOff val="25000"/>
                  </a:schemeClr>
                </a:solidFill>
              </a:defRPr>
            </a:lvl1pPr>
          </a:lstStyle>
          <a:p>
            <a:pPr>
              <a:defRPr/>
            </a:pPr>
            <a:fld id="{FF6F2639-6331-4F97-B277-32C7D08775C1}" type="slidenum">
              <a:rPr lang="en-US" smtClean="0"/>
              <a:pPr>
                <a:defRPr/>
              </a:pPr>
              <a:t>‹#›</a:t>
            </a:fld>
            <a:endParaRPr lang="en-US" dirty="0"/>
          </a:p>
        </p:txBody>
      </p:sp>
    </p:spTree>
    <p:extLst>
      <p:ext uri="{BB962C8B-B14F-4D97-AF65-F5344CB8AC3E}">
        <p14:creationId xmlns:p14="http://schemas.microsoft.com/office/powerpoint/2010/main" val="73259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pPr>
              <a:defRPr/>
            </a:pPr>
            <a:fld id="{C1EBFD5B-94EC-4113-B366-2191A6312C2E}" type="slidenum">
              <a:rPr lang="en-US" smtClean="0"/>
              <a:pPr>
                <a:defRPr/>
              </a:pPr>
              <a:t>‹#›</a:t>
            </a:fld>
            <a:endParaRPr lang="en-US" dirty="0"/>
          </a:p>
        </p:txBody>
      </p:sp>
    </p:spTree>
    <p:extLst>
      <p:ext uri="{BB962C8B-B14F-4D97-AF65-F5344CB8AC3E}">
        <p14:creationId xmlns:p14="http://schemas.microsoft.com/office/powerpoint/2010/main" val="266899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429339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p:cNvSpPr txBox="1"/>
          <p:nvPr userDrawn="1"/>
        </p:nvSpPr>
        <p:spPr>
          <a:xfrm>
            <a:off x="8377038" y="3463381"/>
            <a:ext cx="6604001" cy="769441"/>
          </a:xfrm>
          <a:prstGeom prst="rect">
            <a:avLst/>
          </a:prstGeom>
          <a:noFill/>
        </p:spPr>
        <p:txBody>
          <a:bodyPr wrap="square" rtlCol="0">
            <a:spAutoFit/>
          </a:bodyPr>
          <a:lstStyle/>
          <a:p>
            <a:endParaRPr lang="en-US" sz="4400" dirty="0"/>
          </a:p>
        </p:txBody>
      </p:sp>
      <p:pic>
        <p:nvPicPr>
          <p:cNvPr id="5" name="Picture 4">
            <a:extLst>
              <a:ext uri="{FF2B5EF4-FFF2-40B4-BE49-F238E27FC236}">
                <a16:creationId xmlns:a16="http://schemas.microsoft.com/office/drawing/2014/main" xmlns="" id="{DDC2628C-939A-4F01-A37F-167E5214F53D}"/>
              </a:ext>
            </a:extLst>
          </p:cNvPr>
          <p:cNvPicPr>
            <a:picLocks noChangeAspect="1"/>
          </p:cNvPicPr>
          <p:nvPr userDrawn="1"/>
        </p:nvPicPr>
        <p:blipFill>
          <a:blip r:embed="rId1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92551" y="6096000"/>
            <a:ext cx="836514" cy="648371"/>
          </a:xfrm>
          <a:prstGeom prst="rect">
            <a:avLst/>
          </a:prstGeom>
        </p:spPr>
      </p:pic>
    </p:spTree>
    <p:extLst>
      <p:ext uri="{BB962C8B-B14F-4D97-AF65-F5344CB8AC3E}">
        <p14:creationId xmlns:p14="http://schemas.microsoft.com/office/powerpoint/2010/main" val="144420018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4" r:id="rId15"/>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0.jpe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89.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95.sv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hyperlink" Target="http://creativity103.com/collections/Water/slides/water_surface.html" TargetMode="External"/><Relationship Id="rId5" Type="http://schemas.openxmlformats.org/officeDocument/2006/relationships/image" Target="../media/image98.jpeg"/><Relationship Id="rId4" Type="http://schemas.openxmlformats.org/officeDocument/2006/relationships/hyperlink" Target="https://en.wikipedia.org/wiki/Achlorhydria"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92.svg"/><Relationship Id="rId5" Type="http://schemas.openxmlformats.org/officeDocument/2006/relationships/image" Target="../media/image103.png"/><Relationship Id="rId4" Type="http://schemas.openxmlformats.org/officeDocument/2006/relationships/image" Target="../media/image102.png"/></Relationships>
</file>

<file path=ppt/slides/_rels/slide1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gif&amp;ehk=VlseMrXV8CLYHEH"/><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hyperlink" Target="http://samogaathome.blogspot.com/2009_05_01_archive.html"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49.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1.png"/><Relationship Id="rId7" Type="http://schemas.openxmlformats.org/officeDocument/2006/relationships/hyperlink" Target="http://thetechyteacher.com/blogging-best-practices-for-teachers-and-students/"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114.png&amp;ehk=lkzswwYZgvGEaPvdUCo"/><Relationship Id="rId5" Type="http://schemas.openxmlformats.org/officeDocument/2006/relationships/image" Target="../media/image113.jpeg"/><Relationship Id="rId4" Type="http://schemas.openxmlformats.org/officeDocument/2006/relationships/image" Target="../media/image1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5.jpe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52.xml.rels><?xml version="1.0" encoding="UTF-8" standalone="yes"?>
<Relationships xmlns="http://schemas.openxmlformats.org/package/2006/relationships"><Relationship Id="rId8" Type="http://schemas.openxmlformats.org/officeDocument/2006/relationships/hyperlink" Target="https://commons.wikimedia.org/wiki/File:Compressor3.jpg" TargetMode="External"/><Relationship Id="rId3" Type="http://schemas.openxmlformats.org/officeDocument/2006/relationships/image" Target="../media/image120.jpeg"/><Relationship Id="rId7" Type="http://schemas.openxmlformats.org/officeDocument/2006/relationships/image" Target="../media/image123.jpeg"/><Relationship Id="rId2" Type="http://schemas.openxmlformats.org/officeDocument/2006/relationships/notesSlide" Target="../notesSlides/notesSlide151.xml"/><Relationship Id="rId1" Type="http://schemas.openxmlformats.org/officeDocument/2006/relationships/slideLayout" Target="../slideLayouts/slideLayout6.xml"/><Relationship Id="rId6" Type="http://schemas.openxmlformats.org/officeDocument/2006/relationships/hyperlink" Target="http://en.wikipedia.org/wiki/file:no_sign.svg" TargetMode="External"/><Relationship Id="rId5" Type="http://schemas.openxmlformats.org/officeDocument/2006/relationships/image" Target="../media/image122.png"/><Relationship Id="rId4" Type="http://schemas.openxmlformats.org/officeDocument/2006/relationships/image" Target="../media/image121.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amp;ehk=M9UvhRAitQOnkKsIFfgFxA&amp;r=0&amp;pid=OfficeInsert"/><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hyperlink" Target="https://en.wikipedia.org/wiki/Achlorhydria"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amp;ehk=DqOT0"/><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spring.org.uk/2012/02/multiple-choice-tests-why-sticking-with-your-first-answer-is-probably-wrong.php"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amp;ehk=FGai"/><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Ozone_Hole.jp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openclipart.org/detail/167316/sun"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67.svg"/><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slide" Target="slide95.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36687-1011-4052-8102-7BED659D36F2}"/>
              </a:ext>
            </a:extLst>
          </p:cNvPr>
          <p:cNvSpPr>
            <a:spLocks noGrp="1"/>
          </p:cNvSpPr>
          <p:nvPr>
            <p:ph type="title"/>
          </p:nvPr>
        </p:nvSpPr>
        <p:spPr/>
        <p:txBody>
          <a:bodyPr/>
          <a:lstStyle/>
          <a:p>
            <a:r>
              <a:rPr lang="en-US" dirty="0"/>
              <a:t>Using this PowerPoint</a:t>
            </a:r>
          </a:p>
        </p:txBody>
      </p:sp>
      <p:sp>
        <p:nvSpPr>
          <p:cNvPr id="3" name="Content Placeholder 2">
            <a:extLst>
              <a:ext uri="{FF2B5EF4-FFF2-40B4-BE49-F238E27FC236}">
                <a16:creationId xmlns:a16="http://schemas.microsoft.com/office/drawing/2014/main" xmlns="" id="{238DD24E-40AC-40B9-B525-B09CA2FD6E25}"/>
              </a:ext>
            </a:extLst>
          </p:cNvPr>
          <p:cNvSpPr>
            <a:spLocks noGrp="1"/>
          </p:cNvSpPr>
          <p:nvPr>
            <p:ph idx="1"/>
          </p:nvPr>
        </p:nvSpPr>
        <p:spPr/>
        <p:txBody>
          <a:bodyPr/>
          <a:lstStyle/>
          <a:p>
            <a:r>
              <a:rPr lang="en-US" dirty="0"/>
              <a:t>Welcome to the ESCO 608 PowerPoint!</a:t>
            </a:r>
          </a:p>
          <a:p>
            <a:r>
              <a:rPr lang="en-US" dirty="0"/>
              <a:t>Items listed in RED are important items that may appear on the exam – pay close attention to these areas.</a:t>
            </a:r>
          </a:p>
          <a:p>
            <a:r>
              <a:rPr lang="en-US" dirty="0"/>
              <a:t>There are instructor notes written for each slide as well as the reference to the page in the ESCO preparatory manual the information can be found on.</a:t>
            </a:r>
          </a:p>
        </p:txBody>
      </p:sp>
    </p:spTree>
    <p:custDataLst>
      <p:tags r:id="rId1"/>
    </p:custDataLst>
    <p:extLst>
      <p:ext uri="{BB962C8B-B14F-4D97-AF65-F5344CB8AC3E}">
        <p14:creationId xmlns:p14="http://schemas.microsoft.com/office/powerpoint/2010/main" val="3958403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7BBC0-9007-480F-97D3-5853A67ECEE5}"/>
              </a:ext>
            </a:extLst>
          </p:cNvPr>
          <p:cNvSpPr>
            <a:spLocks noGrp="1"/>
          </p:cNvSpPr>
          <p:nvPr>
            <p:ph type="title"/>
          </p:nvPr>
        </p:nvSpPr>
        <p:spPr>
          <a:xfrm>
            <a:off x="609600" y="685800"/>
            <a:ext cx="10086808" cy="1013800"/>
          </a:xfrm>
        </p:spPr>
        <p:txBody>
          <a:bodyPr/>
          <a:lstStyle/>
          <a:p>
            <a:r>
              <a:rPr lang="en-US" dirty="0"/>
              <a:t>BEFORE YOU BEGIN</a:t>
            </a:r>
          </a:p>
        </p:txBody>
      </p:sp>
      <p:sp>
        <p:nvSpPr>
          <p:cNvPr id="3" name="Content Placeholder 2">
            <a:extLst>
              <a:ext uri="{FF2B5EF4-FFF2-40B4-BE49-F238E27FC236}">
                <a16:creationId xmlns:a16="http://schemas.microsoft.com/office/drawing/2014/main" xmlns="" id="{1E3D62DE-EEC6-4A3D-AE5D-C3B6C1D8BD40}"/>
              </a:ext>
            </a:extLst>
          </p:cNvPr>
          <p:cNvSpPr>
            <a:spLocks noGrp="1"/>
          </p:cNvSpPr>
          <p:nvPr>
            <p:ph idx="1"/>
          </p:nvPr>
        </p:nvSpPr>
        <p:spPr>
          <a:xfrm>
            <a:off x="441331" y="2294600"/>
            <a:ext cx="11064869" cy="3877600"/>
          </a:xfrm>
        </p:spPr>
        <p:txBody>
          <a:bodyPr>
            <a:normAutofit lnSpcReduction="10000"/>
          </a:bodyPr>
          <a:lstStyle/>
          <a:p>
            <a:pPr>
              <a:buFont typeface="Wingdings" panose="05000000000000000000" pitchFamily="2" charset="2"/>
              <a:buChar char="§"/>
            </a:pPr>
            <a:r>
              <a:rPr lang="en-US" dirty="0"/>
              <a:t>You may also contact ESCO’s customer service team, Monday-Friday, 8:00 AM 5:00 PM, Central Time at 1-800-726-9696 if you have any questions related to your certification.  </a:t>
            </a:r>
          </a:p>
          <a:p>
            <a:pPr>
              <a:buFont typeface="Wingdings" panose="05000000000000000000" pitchFamily="2" charset="2"/>
              <a:buChar char="§"/>
            </a:pPr>
            <a:r>
              <a:rPr lang="en-US" dirty="0"/>
              <a:t>Please note: if you participate in an examination that is administered in paper format (i.e., Scantron answer sheet), please allow 5-7 business days for your examination to be received at the ESCO grading center for processing.</a:t>
            </a:r>
          </a:p>
          <a:p>
            <a:endParaRPr lang="en-US" dirty="0"/>
          </a:p>
        </p:txBody>
      </p:sp>
    </p:spTree>
    <p:extLst>
      <p:ext uri="{BB962C8B-B14F-4D97-AF65-F5344CB8AC3E}">
        <p14:creationId xmlns:p14="http://schemas.microsoft.com/office/powerpoint/2010/main" val="20938785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p:txBody>
          <a:bodyPr anchor="t">
            <a:normAutofit/>
          </a:bodyPr>
          <a:lstStyle/>
          <a:p>
            <a:pPr marL="0" indent="0">
              <a:buNone/>
            </a:pPr>
            <a:r>
              <a:rPr lang="en-US" dirty="0">
                <a:solidFill>
                  <a:srgbClr val="FF0000"/>
                </a:solidFill>
              </a:rPr>
              <a:t>Anyone performing any activity that violates the refrigerant circuit</a:t>
            </a:r>
            <a:r>
              <a:rPr lang="en-US" dirty="0"/>
              <a:t>, including removal of refrigerant or replacing a component containing a regulated refrigerant must be certified at the proper level and have the type of recovery equipment required. </a:t>
            </a:r>
          </a:p>
        </p:txBody>
      </p:sp>
    </p:spTree>
    <p:extLst>
      <p:ext uri="{BB962C8B-B14F-4D97-AF65-F5344CB8AC3E}">
        <p14:creationId xmlns:p14="http://schemas.microsoft.com/office/powerpoint/2010/main" val="22078616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37154" y="1981200"/>
            <a:ext cx="8325846" cy="4724400"/>
          </a:xfrm>
        </p:spPr>
        <p:txBody>
          <a:bodyPr anchor="t">
            <a:normAutofit fontScale="92500" lnSpcReduction="20000"/>
          </a:bodyPr>
          <a:lstStyle/>
          <a:p>
            <a:r>
              <a:rPr lang="en-US" dirty="0"/>
              <a:t>It is illegal to knowingly release CFC, HCFC, or HFC refrigerants during the service, maintenance, repair, or disposal of appliances.  </a:t>
            </a:r>
          </a:p>
          <a:p>
            <a:r>
              <a:rPr lang="en-US" dirty="0"/>
              <a:t>A technician must have their Section 608 certification card in their possession when preforming an activity regulated by Section 608.</a:t>
            </a:r>
          </a:p>
          <a:p>
            <a:r>
              <a:rPr lang="en-US" dirty="0"/>
              <a:t>If your Section 608 certification card is lost, request a replacement from your certifying organization not the EPA. </a:t>
            </a:r>
          </a:p>
        </p:txBody>
      </p:sp>
      <p:grpSp>
        <p:nvGrpSpPr>
          <p:cNvPr id="6" name="Group 5">
            <a:extLst>
              <a:ext uri="{FF2B5EF4-FFF2-40B4-BE49-F238E27FC236}">
                <a16:creationId xmlns:a16="http://schemas.microsoft.com/office/drawing/2014/main" xmlns="" id="{9EB0A26C-72C0-4D28-80C9-822B2BE3327E}"/>
              </a:ext>
            </a:extLst>
          </p:cNvPr>
          <p:cNvGrpSpPr/>
          <p:nvPr/>
        </p:nvGrpSpPr>
        <p:grpSpPr>
          <a:xfrm>
            <a:off x="8686800" y="3124200"/>
            <a:ext cx="3505200" cy="1676400"/>
            <a:chOff x="4419600" y="3429000"/>
            <a:chExt cx="5466782" cy="1775971"/>
          </a:xfrm>
        </p:grpSpPr>
        <p:pic>
          <p:nvPicPr>
            <p:cNvPr id="4" name="Picture 2" descr="http://www.centurytool.net/v/vspfiles/photos/MAN10285.30SW-2.jpg">
              <a:extLst>
                <a:ext uri="{FF2B5EF4-FFF2-40B4-BE49-F238E27FC236}">
                  <a16:creationId xmlns:a16="http://schemas.microsoft.com/office/drawing/2014/main" xmlns="" id="{6D977881-BFEA-4F39-971F-C74575BFA8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429000"/>
              <a:ext cx="1427206" cy="1775971"/>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xmlns="" id="{FAECADE1-4927-41D0-8BC9-9486CC9133AE}"/>
                </a:ext>
              </a:extLst>
            </p:cNvPr>
            <p:cNvSpPr/>
            <p:nvPr/>
          </p:nvSpPr>
          <p:spPr>
            <a:xfrm>
              <a:off x="6457382" y="3581400"/>
              <a:ext cx="3429000" cy="1143000"/>
            </a:xfrm>
            <a:prstGeom prst="cloudCallout">
              <a:avLst>
                <a:gd name="adj1" fmla="val -86221"/>
                <a:gd name="adj2" fmla="val -31747"/>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62645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2438400"/>
            <a:ext cx="11309338" cy="3420400"/>
          </a:xfrm>
        </p:spPr>
        <p:txBody>
          <a:bodyPr anchor="t">
            <a:normAutofit/>
          </a:bodyPr>
          <a:lstStyle/>
          <a:p>
            <a:pPr marL="0" indent="0">
              <a:buNone/>
            </a:pPr>
            <a:r>
              <a:rPr lang="en-US" dirty="0"/>
              <a:t>A person is </a:t>
            </a:r>
            <a:r>
              <a:rPr lang="en-US" dirty="0">
                <a:solidFill>
                  <a:srgbClr val="FF0000"/>
                </a:solidFill>
              </a:rPr>
              <a:t>not required </a:t>
            </a:r>
            <a:r>
              <a:rPr lang="en-US" dirty="0"/>
              <a:t>to be a Section 608 certified technician when </a:t>
            </a:r>
            <a:r>
              <a:rPr lang="en-US" dirty="0">
                <a:solidFill>
                  <a:srgbClr val="FF0000"/>
                </a:solidFill>
              </a:rPr>
              <a:t>servicing an external electric circuit or sections of the system that do not involve the refrigerant components</a:t>
            </a:r>
            <a:r>
              <a:rPr lang="en-US" dirty="0"/>
              <a:t> of an HVACR appliance.</a:t>
            </a:r>
          </a:p>
          <a:p>
            <a:endParaRPr lang="en-US" dirty="0"/>
          </a:p>
        </p:txBody>
      </p:sp>
    </p:spTree>
    <p:extLst>
      <p:ext uri="{BB962C8B-B14F-4D97-AF65-F5344CB8AC3E}">
        <p14:creationId xmlns:p14="http://schemas.microsoft.com/office/powerpoint/2010/main" val="318123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2438400"/>
            <a:ext cx="11309338" cy="3420400"/>
          </a:xfrm>
        </p:spPr>
        <p:txBody>
          <a:bodyPr anchor="t">
            <a:normAutofit/>
          </a:bodyPr>
          <a:lstStyle/>
          <a:p>
            <a:pPr marL="0" indent="0">
              <a:buNone/>
            </a:pPr>
            <a:r>
              <a:rPr lang="en-US" dirty="0"/>
              <a:t>The Clean Air Act (EPA’s regulations) allows for releasing an exempt refrigerant (</a:t>
            </a:r>
            <a:r>
              <a:rPr lang="en-US" dirty="0">
                <a:solidFill>
                  <a:srgbClr val="FF0000"/>
                </a:solidFill>
              </a:rPr>
              <a:t>e.g., ammonia and CO</a:t>
            </a:r>
            <a:r>
              <a:rPr lang="en-US" dirty="0">
                <a:solidFill>
                  <a:srgbClr val="FF0000"/>
                </a:solidFill>
                <a:latin typeface="Calibri" panose="020F0502020204030204" pitchFamily="34" charset="0"/>
                <a:cs typeface="Calibri" panose="020F0502020204030204" pitchFamily="34" charset="0"/>
              </a:rPr>
              <a:t>₂</a:t>
            </a:r>
            <a:r>
              <a:rPr lang="en-US" dirty="0"/>
              <a:t>) or a small amount of refrigerant, mixed with nitrogen (</a:t>
            </a:r>
            <a:r>
              <a:rPr lang="en-US" dirty="0">
                <a:solidFill>
                  <a:srgbClr val="FF0000"/>
                </a:solidFill>
              </a:rPr>
              <a:t>a leak trace gas</a:t>
            </a:r>
            <a:r>
              <a:rPr lang="en-US" dirty="0"/>
              <a:t>) for leak detection.  </a:t>
            </a:r>
          </a:p>
        </p:txBody>
      </p:sp>
    </p:spTree>
    <p:extLst>
      <p:ext uri="{BB962C8B-B14F-4D97-AF65-F5344CB8AC3E}">
        <p14:creationId xmlns:p14="http://schemas.microsoft.com/office/powerpoint/2010/main" val="20895884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1672100"/>
          </a:xfrm>
        </p:spPr>
        <p:txBody>
          <a:bodyPr anchor="t">
            <a:normAutofit/>
          </a:bodyPr>
          <a:lstStyle/>
          <a:p>
            <a:pPr marL="0" indent="0">
              <a:buNone/>
            </a:pPr>
            <a:r>
              <a:rPr lang="en-US" dirty="0"/>
              <a:t>As of 2017, a technician can be </a:t>
            </a:r>
            <a:r>
              <a:rPr lang="en-US" dirty="0">
                <a:solidFill>
                  <a:srgbClr val="FF0000"/>
                </a:solidFill>
              </a:rPr>
              <a:t>fined $44,539 </a:t>
            </a:r>
            <a:r>
              <a:rPr lang="en-US" dirty="0"/>
              <a:t>per day, per violation, for violating the Clean Air Act, including knowingly releasing non-exempt refrigerant from appliances.  </a:t>
            </a:r>
          </a:p>
        </p:txBody>
      </p:sp>
      <p:sp>
        <p:nvSpPr>
          <p:cNvPr id="6" name="Flowchart: Connector 5">
            <a:extLst>
              <a:ext uri="{FF2B5EF4-FFF2-40B4-BE49-F238E27FC236}">
                <a16:creationId xmlns:a16="http://schemas.microsoft.com/office/drawing/2014/main" xmlns="" id="{3F93650D-5669-4423-97C2-4D8594F1001F}"/>
              </a:ext>
            </a:extLst>
          </p:cNvPr>
          <p:cNvSpPr/>
          <p:nvPr/>
        </p:nvSpPr>
        <p:spPr>
          <a:xfrm>
            <a:off x="4343400" y="3653300"/>
            <a:ext cx="3017520" cy="3017520"/>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400" dirty="0">
              <a:solidFill>
                <a:schemeClr val="tx1"/>
              </a:solidFill>
            </a:endParaRPr>
          </a:p>
          <a:p>
            <a:r>
              <a:rPr lang="en-US" sz="2400" dirty="0">
                <a:solidFill>
                  <a:schemeClr val="tx1"/>
                </a:solidFill>
              </a:rPr>
              <a:t>VIOLATORS will be FINED</a:t>
            </a:r>
          </a:p>
        </p:txBody>
      </p:sp>
      <p:cxnSp>
        <p:nvCxnSpPr>
          <p:cNvPr id="8" name="Straight Connector 7">
            <a:extLst>
              <a:ext uri="{FF2B5EF4-FFF2-40B4-BE49-F238E27FC236}">
                <a16:creationId xmlns:a16="http://schemas.microsoft.com/office/drawing/2014/main" xmlns="" id="{0918D6E1-797A-433B-A3CF-0126634B0CB1}"/>
              </a:ext>
            </a:extLst>
          </p:cNvPr>
          <p:cNvCxnSpPr>
            <a:cxnSpLocks/>
            <a:stCxn id="6" idx="5"/>
            <a:endCxn id="6" idx="1"/>
          </p:cNvCxnSpPr>
          <p:nvPr/>
        </p:nvCxnSpPr>
        <p:spPr>
          <a:xfrm flipH="1" flipV="1">
            <a:off x="4785306" y="4095206"/>
            <a:ext cx="2133708" cy="21337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41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p:txBody>
          <a:bodyPr anchor="t">
            <a:normAutofit/>
          </a:bodyPr>
          <a:lstStyle/>
          <a:p>
            <a:pPr marL="0" indent="0">
              <a:buNone/>
            </a:pPr>
            <a:r>
              <a:rPr lang="en-US" dirty="0"/>
              <a:t>Service technicians who violate the Clean Air Act provisions may lose their certification in addition to paying fines and being required to appear in court.</a:t>
            </a:r>
          </a:p>
        </p:txBody>
      </p:sp>
      <p:grpSp>
        <p:nvGrpSpPr>
          <p:cNvPr id="5" name="Group 4">
            <a:extLst>
              <a:ext uri="{FF2B5EF4-FFF2-40B4-BE49-F238E27FC236}">
                <a16:creationId xmlns:a16="http://schemas.microsoft.com/office/drawing/2014/main" xmlns="" id="{41C03447-6337-44A7-8C96-C70292AE5EA8}"/>
              </a:ext>
            </a:extLst>
          </p:cNvPr>
          <p:cNvGrpSpPr/>
          <p:nvPr/>
        </p:nvGrpSpPr>
        <p:grpSpPr>
          <a:xfrm>
            <a:off x="1676400" y="3733800"/>
            <a:ext cx="8628062" cy="2743200"/>
            <a:chOff x="1676400" y="3733800"/>
            <a:chExt cx="8628062" cy="2743200"/>
          </a:xfrm>
        </p:grpSpPr>
        <p:pic>
          <p:nvPicPr>
            <p:cNvPr id="6" name="Picture 4" descr="C:\Users\Earl\AppData\Local\Microsoft\Windows\INetCache\IE\QTM2XS73\jcartier-administration-1[1].png">
              <a:extLst>
                <a:ext uri="{FF2B5EF4-FFF2-40B4-BE49-F238E27FC236}">
                  <a16:creationId xmlns:a16="http://schemas.microsoft.com/office/drawing/2014/main" xmlns="" id="{94AF4C66-021F-4472-AB74-B0C43C954C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2762" y="4149271"/>
              <a:ext cx="2171700" cy="20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ow to Get Up to $1,000 as soon as tomorrow*?">
              <a:extLst>
                <a:ext uri="{FF2B5EF4-FFF2-40B4-BE49-F238E27FC236}">
                  <a16:creationId xmlns:a16="http://schemas.microsoft.com/office/drawing/2014/main" xmlns="" id="{2CB39410-B693-4B04-8267-69DFCA30B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038600"/>
              <a:ext cx="25908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AF854D44-B632-48C9-982B-9309EC961585}"/>
                </a:ext>
              </a:extLst>
            </p:cNvPr>
            <p:cNvPicPr>
              <a:picLocks noChangeAspect="1"/>
            </p:cNvPicPr>
            <p:nvPr/>
          </p:nvPicPr>
          <p:blipFill>
            <a:blip r:embed="rId5"/>
            <a:stretch>
              <a:fillRect/>
            </a:stretch>
          </p:blipFill>
          <p:spPr>
            <a:xfrm>
              <a:off x="5022599" y="4142302"/>
              <a:ext cx="2423344" cy="2008412"/>
            </a:xfrm>
            <a:prstGeom prst="rect">
              <a:avLst/>
            </a:prstGeom>
          </p:spPr>
        </p:pic>
        <p:sp>
          <p:nvSpPr>
            <p:cNvPr id="9" name="Flowchart: Summing Junction 8">
              <a:extLst>
                <a:ext uri="{FF2B5EF4-FFF2-40B4-BE49-F238E27FC236}">
                  <a16:creationId xmlns:a16="http://schemas.microsoft.com/office/drawing/2014/main" xmlns="" id="{78AE87B6-3182-4B8C-8957-63BA0ABDA3B7}"/>
                </a:ext>
              </a:extLst>
            </p:cNvPr>
            <p:cNvSpPr/>
            <p:nvPr/>
          </p:nvSpPr>
          <p:spPr>
            <a:xfrm>
              <a:off x="4820853" y="3733800"/>
              <a:ext cx="2758256" cy="2743200"/>
            </a:xfrm>
            <a:prstGeom prst="flowChartSummingJuncti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93244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p:txBody>
          <a:bodyPr anchor="t">
            <a:normAutofit/>
          </a:bodyPr>
          <a:lstStyle/>
          <a:p>
            <a:pPr marL="0" indent="0">
              <a:buNone/>
            </a:pPr>
            <a:r>
              <a:rPr lang="en-US" dirty="0"/>
              <a:t>It is the </a:t>
            </a:r>
            <a:r>
              <a:rPr lang="en-US" dirty="0">
                <a:solidFill>
                  <a:srgbClr val="FF0000"/>
                </a:solidFill>
              </a:rPr>
              <a:t>technician's responsibility </a:t>
            </a:r>
            <a:r>
              <a:rPr lang="en-US" dirty="0"/>
              <a:t>to comply with any future changes in the law or EPA regulations after a technician becomes certified.</a:t>
            </a:r>
          </a:p>
        </p:txBody>
      </p:sp>
      <p:grpSp>
        <p:nvGrpSpPr>
          <p:cNvPr id="5" name="Group 4">
            <a:extLst>
              <a:ext uri="{FF2B5EF4-FFF2-40B4-BE49-F238E27FC236}">
                <a16:creationId xmlns:a16="http://schemas.microsoft.com/office/drawing/2014/main" xmlns="" id="{C0FD2C39-8B64-450C-9C24-6B790C8D2B09}"/>
              </a:ext>
            </a:extLst>
          </p:cNvPr>
          <p:cNvGrpSpPr/>
          <p:nvPr/>
        </p:nvGrpSpPr>
        <p:grpSpPr>
          <a:xfrm>
            <a:off x="4114800" y="3573710"/>
            <a:ext cx="3975100" cy="3055690"/>
            <a:chOff x="3733800" y="3453063"/>
            <a:chExt cx="3975100" cy="3055690"/>
          </a:xfrm>
        </p:grpSpPr>
        <p:pic>
          <p:nvPicPr>
            <p:cNvPr id="2050" name="Picture 2" descr="http://www.calendarzoom.com/media/printable-calendar/july-2050-online-calendar-template-monday-start.png">
              <a:extLst>
                <a:ext uri="{FF2B5EF4-FFF2-40B4-BE49-F238E27FC236}">
                  <a16:creationId xmlns:a16="http://schemas.microsoft.com/office/drawing/2014/main" xmlns="" id="{A6E18904-6B6B-4D7D-88B9-2FDBF142A0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45"/>
            <a:stretch/>
          </p:blipFill>
          <p:spPr bwMode="auto">
            <a:xfrm>
              <a:off x="3733800" y="3733800"/>
              <a:ext cx="3975100" cy="2774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ED002B34-0672-44C4-97D8-C7B824038374}"/>
                </a:ext>
              </a:extLst>
            </p:cNvPr>
            <p:cNvSpPr/>
            <p:nvPr/>
          </p:nvSpPr>
          <p:spPr>
            <a:xfrm>
              <a:off x="3740216" y="3453063"/>
              <a:ext cx="3952641" cy="3048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2025</a:t>
              </a:r>
            </a:p>
          </p:txBody>
        </p:sp>
      </p:grpSp>
    </p:spTree>
    <p:extLst>
      <p:ext uri="{BB962C8B-B14F-4D97-AF65-F5344CB8AC3E}">
        <p14:creationId xmlns:p14="http://schemas.microsoft.com/office/powerpoint/2010/main" val="20492472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2514600"/>
            <a:ext cx="11309338" cy="3344200"/>
          </a:xfrm>
        </p:spPr>
        <p:txBody>
          <a:bodyPr anchor="t">
            <a:normAutofit/>
          </a:bodyPr>
          <a:lstStyle/>
          <a:p>
            <a:pPr marL="0" indent="0">
              <a:buNone/>
            </a:pPr>
            <a:r>
              <a:rPr lang="en-US" dirty="0"/>
              <a:t>State and local governments may establish laws that contain </a:t>
            </a:r>
            <a:r>
              <a:rPr lang="en-US" dirty="0">
                <a:solidFill>
                  <a:srgbClr val="FF0000"/>
                </a:solidFill>
              </a:rPr>
              <a:t>stricter requirements </a:t>
            </a:r>
            <a:r>
              <a:rPr lang="en-US" dirty="0"/>
              <a:t>than the Clean Air Act/EPA regulations.</a:t>
            </a:r>
          </a:p>
        </p:txBody>
      </p:sp>
    </p:spTree>
    <p:extLst>
      <p:ext uri="{BB962C8B-B14F-4D97-AF65-F5344CB8AC3E}">
        <p14:creationId xmlns:p14="http://schemas.microsoft.com/office/powerpoint/2010/main" val="1183383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2438400"/>
            <a:ext cx="11309338" cy="3420400"/>
          </a:xfrm>
        </p:spPr>
        <p:txBody>
          <a:bodyPr anchor="t">
            <a:normAutofit/>
          </a:bodyPr>
          <a:lstStyle/>
          <a:p>
            <a:pPr marL="0" indent="0">
              <a:buNone/>
            </a:pPr>
            <a:r>
              <a:rPr lang="en-US" dirty="0"/>
              <a:t>The EPA’s Significant New Alternatives Policy </a:t>
            </a:r>
            <a:r>
              <a:rPr lang="en-US" dirty="0">
                <a:solidFill>
                  <a:srgbClr val="FF0000"/>
                </a:solidFill>
              </a:rPr>
              <a:t>(SNAP) </a:t>
            </a:r>
            <a:r>
              <a:rPr lang="en-US" dirty="0"/>
              <a:t>Program identifies refrigerants with lower overall risks to </a:t>
            </a:r>
            <a:r>
              <a:rPr lang="en-US" dirty="0">
                <a:solidFill>
                  <a:srgbClr val="FF0000"/>
                </a:solidFill>
              </a:rPr>
              <a:t>human health and the environment.</a:t>
            </a:r>
          </a:p>
        </p:txBody>
      </p:sp>
    </p:spTree>
    <p:extLst>
      <p:ext uri="{BB962C8B-B14F-4D97-AF65-F5344CB8AC3E}">
        <p14:creationId xmlns:p14="http://schemas.microsoft.com/office/powerpoint/2010/main" val="20838862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9160914" cy="3877600"/>
          </a:xfrm>
        </p:spPr>
        <p:txBody>
          <a:bodyPr anchor="t">
            <a:normAutofit/>
          </a:bodyPr>
          <a:lstStyle/>
          <a:p>
            <a:r>
              <a:rPr lang="en-US" dirty="0"/>
              <a:t>The phase-out for the production and imports of newly manufactured </a:t>
            </a:r>
            <a:r>
              <a:rPr lang="en-US" dirty="0">
                <a:solidFill>
                  <a:srgbClr val="FF0000"/>
                </a:solidFill>
              </a:rPr>
              <a:t>R-22 and HCFC-142b in the U.S. will be in the year 2020.  </a:t>
            </a:r>
          </a:p>
          <a:p>
            <a:r>
              <a:rPr lang="en-US" dirty="0"/>
              <a:t>After the phase-out of all HCFC refrigerants in 2030, supplies of those refrigerants for equipment servicing will come from </a:t>
            </a:r>
            <a:r>
              <a:rPr lang="en-US" dirty="0">
                <a:solidFill>
                  <a:srgbClr val="FF0000"/>
                </a:solidFill>
              </a:rPr>
              <a:t>recovered and reclaimed gas. </a:t>
            </a:r>
          </a:p>
        </p:txBody>
      </p:sp>
      <p:pic>
        <p:nvPicPr>
          <p:cNvPr id="4" name="Picture 4" descr="GAS R-22">
            <a:extLst>
              <a:ext uri="{FF2B5EF4-FFF2-40B4-BE49-F238E27FC236}">
                <a16:creationId xmlns:a16="http://schemas.microsoft.com/office/drawing/2014/main" xmlns="" id="{82464ABA-438F-443F-908F-21C7CDA365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1969477"/>
            <a:ext cx="1486458" cy="217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47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BAECE-8579-4396-A29D-4F67419D8C62}"/>
              </a:ext>
            </a:extLst>
          </p:cNvPr>
          <p:cNvSpPr>
            <a:spLocks noGrp="1"/>
          </p:cNvSpPr>
          <p:nvPr>
            <p:ph type="title"/>
          </p:nvPr>
        </p:nvSpPr>
        <p:spPr/>
        <p:txBody>
          <a:bodyPr/>
          <a:lstStyle/>
          <a:p>
            <a:r>
              <a:rPr lang="en-US" dirty="0"/>
              <a:t>OVERVIEW OF THE EXAMINATION (Core)</a:t>
            </a:r>
          </a:p>
        </p:txBody>
      </p:sp>
      <p:sp>
        <p:nvSpPr>
          <p:cNvPr id="3" name="Content Placeholder 2">
            <a:extLst>
              <a:ext uri="{FF2B5EF4-FFF2-40B4-BE49-F238E27FC236}">
                <a16:creationId xmlns:a16="http://schemas.microsoft.com/office/drawing/2014/main" xmlns="" id="{591AA90A-D1B5-4A78-9967-D9BFE5B06C6B}"/>
              </a:ext>
            </a:extLst>
          </p:cNvPr>
          <p:cNvSpPr>
            <a:spLocks noGrp="1"/>
          </p:cNvSpPr>
          <p:nvPr>
            <p:ph idx="1"/>
          </p:nvPr>
        </p:nvSpPr>
        <p:spPr/>
        <p:txBody>
          <a:bodyPr>
            <a:normAutofit/>
          </a:bodyPr>
          <a:lstStyle/>
          <a:p>
            <a:pPr marL="1377950" indent="-1377950">
              <a:buNone/>
            </a:pPr>
            <a:r>
              <a:rPr lang="en-US" b="1" dirty="0"/>
              <a:t>Core:</a:t>
            </a:r>
            <a:r>
              <a:rPr lang="en-US" dirty="0"/>
              <a:t>	The core covers fundamental information of the clean air act and is required for any one of the four levels of certifications. Failure to pass the core means no level of certification will be issued no matter the score on Type I, II, III.</a:t>
            </a:r>
          </a:p>
          <a:p>
            <a:pPr marL="1377950" indent="-1377950">
              <a:buNone/>
            </a:pPr>
            <a:endParaRPr lang="en-US" dirty="0"/>
          </a:p>
        </p:txBody>
      </p:sp>
    </p:spTree>
    <p:extLst>
      <p:ext uri="{BB962C8B-B14F-4D97-AF65-F5344CB8AC3E}">
        <p14:creationId xmlns:p14="http://schemas.microsoft.com/office/powerpoint/2010/main" val="26750906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2438400"/>
            <a:ext cx="11309338" cy="3420400"/>
          </a:xfrm>
        </p:spPr>
        <p:txBody>
          <a:bodyPr anchor="t">
            <a:normAutofit/>
          </a:bodyPr>
          <a:lstStyle/>
          <a:p>
            <a:pPr marL="0" indent="0">
              <a:buNone/>
            </a:pPr>
            <a:r>
              <a:rPr lang="en-US" dirty="0"/>
              <a:t>It is </a:t>
            </a:r>
            <a:r>
              <a:rPr lang="en-US" dirty="0">
                <a:solidFill>
                  <a:srgbClr val="FF0000"/>
                </a:solidFill>
              </a:rPr>
              <a:t>not a violation </a:t>
            </a:r>
            <a:r>
              <a:rPr lang="en-US" dirty="0"/>
              <a:t>of the refrigerant management regulations under the Clean Air Act to service a system that uses CFCs or HCFCs after the phase-out of those refrigerants.</a:t>
            </a:r>
            <a:endParaRPr lang="en-US" dirty="0">
              <a:solidFill>
                <a:srgbClr val="FF0000"/>
              </a:solidFill>
            </a:endParaRPr>
          </a:p>
        </p:txBody>
      </p:sp>
    </p:spTree>
    <p:extLst>
      <p:ext uri="{BB962C8B-B14F-4D97-AF65-F5344CB8AC3E}">
        <p14:creationId xmlns:p14="http://schemas.microsoft.com/office/powerpoint/2010/main" val="15618578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4495800"/>
          </a:xfrm>
        </p:spPr>
        <p:txBody>
          <a:bodyPr anchor="t">
            <a:normAutofit/>
          </a:bodyPr>
          <a:lstStyle/>
          <a:p>
            <a:r>
              <a:rPr lang="en-US" dirty="0"/>
              <a:t>Reclaimed refrigerant must meet </a:t>
            </a:r>
            <a:r>
              <a:rPr lang="en-US" dirty="0">
                <a:solidFill>
                  <a:srgbClr val="FF0000"/>
                </a:solidFill>
              </a:rPr>
              <a:t>AHRI Standard 700 </a:t>
            </a:r>
            <a:r>
              <a:rPr lang="en-US" dirty="0"/>
              <a:t>before it can be resold under EPA’s regulations.  </a:t>
            </a:r>
          </a:p>
          <a:p>
            <a:r>
              <a:rPr lang="en-US" dirty="0"/>
              <a:t>Technicians can only </a:t>
            </a:r>
            <a:r>
              <a:rPr lang="en-US" dirty="0">
                <a:solidFill>
                  <a:srgbClr val="FF0000"/>
                </a:solidFill>
              </a:rPr>
              <a:t>charge</a:t>
            </a:r>
            <a:r>
              <a:rPr lang="en-US" dirty="0"/>
              <a:t> used CFC, HCFC, or HFC refrigerants </a:t>
            </a:r>
            <a:r>
              <a:rPr lang="en-US" dirty="0">
                <a:solidFill>
                  <a:srgbClr val="FF0000"/>
                </a:solidFill>
              </a:rPr>
              <a:t>back into the same appliance or into another appliance owned by the same owner.  </a:t>
            </a:r>
          </a:p>
          <a:p>
            <a:r>
              <a:rPr lang="en-US" dirty="0"/>
              <a:t>Used refrigerant may no longer meet the AHRI Standard for virgin refrigerant so it </a:t>
            </a:r>
            <a:r>
              <a:rPr lang="en-US" dirty="0">
                <a:solidFill>
                  <a:srgbClr val="FF0000"/>
                </a:solidFill>
              </a:rPr>
              <a:t>cannot change ownership without being reclaimed.</a:t>
            </a:r>
          </a:p>
        </p:txBody>
      </p:sp>
    </p:spTree>
    <p:extLst>
      <p:ext uri="{BB962C8B-B14F-4D97-AF65-F5344CB8AC3E}">
        <p14:creationId xmlns:p14="http://schemas.microsoft.com/office/powerpoint/2010/main" val="18651247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p:txBody>
          <a:bodyPr anchor="ctr">
            <a:normAutofit/>
          </a:bodyPr>
          <a:lstStyle/>
          <a:p>
            <a:r>
              <a:rPr lang="en-US" dirty="0"/>
              <a:t>All CFC, HCFC, HFC, and HFO refrigerant recovery equipment must meet </a:t>
            </a:r>
            <a:r>
              <a:rPr lang="en-US" dirty="0">
                <a:solidFill>
                  <a:srgbClr val="FF0000"/>
                </a:solidFill>
              </a:rPr>
              <a:t>EPA standards</a:t>
            </a:r>
            <a:r>
              <a:rPr lang="en-US" dirty="0"/>
              <a:t>.  </a:t>
            </a:r>
          </a:p>
          <a:p>
            <a:r>
              <a:rPr lang="en-US" dirty="0"/>
              <a:t>Recovery equipment must be tested according to </a:t>
            </a:r>
            <a:r>
              <a:rPr lang="en-US" dirty="0">
                <a:solidFill>
                  <a:srgbClr val="FF0000"/>
                </a:solidFill>
              </a:rPr>
              <a:t>AHRI Standard 740.  </a:t>
            </a:r>
          </a:p>
          <a:p>
            <a:r>
              <a:rPr lang="en-US" dirty="0"/>
              <a:t>Recovery machines may be able to recover </a:t>
            </a:r>
            <a:r>
              <a:rPr lang="en-US" dirty="0">
                <a:solidFill>
                  <a:srgbClr val="FF0000"/>
                </a:solidFill>
              </a:rPr>
              <a:t>one or multiple types of refrigerants.</a:t>
            </a:r>
          </a:p>
        </p:txBody>
      </p:sp>
    </p:spTree>
    <p:extLst>
      <p:ext uri="{BB962C8B-B14F-4D97-AF65-F5344CB8AC3E}">
        <p14:creationId xmlns:p14="http://schemas.microsoft.com/office/powerpoint/2010/main" val="7282792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3160845"/>
          </a:xfrm>
        </p:spPr>
        <p:txBody>
          <a:bodyPr anchor="ctr">
            <a:normAutofit/>
          </a:bodyPr>
          <a:lstStyle/>
          <a:p>
            <a:pPr marL="0" indent="0">
              <a:buNone/>
            </a:pPr>
            <a:r>
              <a:rPr lang="en-US" dirty="0"/>
              <a:t>Desiccant dehumidifiers are </a:t>
            </a:r>
            <a:r>
              <a:rPr lang="en-US" dirty="0">
                <a:solidFill>
                  <a:srgbClr val="FF0000"/>
                </a:solidFill>
              </a:rPr>
              <a:t>NOT </a:t>
            </a:r>
            <a:r>
              <a:rPr lang="en-US" dirty="0"/>
              <a:t>covered by EPA Section 608 regulations as they do not contain a refrigerant.</a:t>
            </a:r>
            <a:endParaRPr lang="en-US" dirty="0">
              <a:solidFill>
                <a:srgbClr val="FF0000"/>
              </a:solidFill>
            </a:endParaRPr>
          </a:p>
        </p:txBody>
      </p:sp>
    </p:spTree>
    <p:extLst>
      <p:ext uri="{BB962C8B-B14F-4D97-AF65-F5344CB8AC3E}">
        <p14:creationId xmlns:p14="http://schemas.microsoft.com/office/powerpoint/2010/main" val="40914876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8246514" cy="4495800"/>
          </a:xfrm>
        </p:spPr>
        <p:txBody>
          <a:bodyPr anchor="t">
            <a:normAutofit lnSpcReduction="10000"/>
          </a:bodyPr>
          <a:lstStyle/>
          <a:p>
            <a:r>
              <a:rPr lang="en-US" dirty="0"/>
              <a:t>Self-contained recovery devices remove refrigerant from an appliance </a:t>
            </a:r>
            <a:r>
              <a:rPr lang="en-US" dirty="0">
                <a:solidFill>
                  <a:srgbClr val="FF0000"/>
                </a:solidFill>
              </a:rPr>
              <a:t>without the assistance of components in the appliance</a:t>
            </a:r>
            <a:r>
              <a:rPr lang="en-US" dirty="0"/>
              <a:t>.  </a:t>
            </a:r>
          </a:p>
          <a:p>
            <a:endParaRPr lang="en-US" dirty="0"/>
          </a:p>
          <a:p>
            <a:r>
              <a:rPr lang="en-US" dirty="0"/>
              <a:t>Recovery equipment that </a:t>
            </a:r>
            <a:r>
              <a:rPr lang="en-US" dirty="0">
                <a:solidFill>
                  <a:srgbClr val="FF0000"/>
                </a:solidFill>
              </a:rPr>
              <a:t>relies on the compressor</a:t>
            </a:r>
            <a:r>
              <a:rPr lang="en-US" dirty="0"/>
              <a:t> in the appliance and/or the pressure of the refrigerant in the appliance is considered to be </a:t>
            </a:r>
            <a:r>
              <a:rPr lang="en-US" dirty="0">
                <a:solidFill>
                  <a:srgbClr val="FF0000"/>
                </a:solidFill>
              </a:rPr>
              <a:t>system-dependent</a:t>
            </a:r>
            <a:r>
              <a:rPr lang="en-US" dirty="0">
                <a:solidFill>
                  <a:schemeClr val="tx1"/>
                </a:solidFill>
              </a:rPr>
              <a:t>.</a:t>
            </a:r>
          </a:p>
          <a:p>
            <a:endParaRPr lang="en-US" dirty="0"/>
          </a:p>
        </p:txBody>
      </p:sp>
      <p:pic>
        <p:nvPicPr>
          <p:cNvPr id="4" name="Picture 3">
            <a:extLst>
              <a:ext uri="{FF2B5EF4-FFF2-40B4-BE49-F238E27FC236}">
                <a16:creationId xmlns:a16="http://schemas.microsoft.com/office/drawing/2014/main" xmlns="" id="{ABCAB496-30E5-418C-8113-4104EB4CB282}"/>
              </a:ext>
            </a:extLst>
          </p:cNvPr>
          <p:cNvPicPr>
            <a:picLocks noChangeAspect="1"/>
          </p:cNvPicPr>
          <p:nvPr/>
        </p:nvPicPr>
        <p:blipFill>
          <a:blip r:embed="rId3"/>
          <a:stretch>
            <a:fillRect/>
          </a:stretch>
        </p:blipFill>
        <p:spPr>
          <a:xfrm>
            <a:off x="9220200" y="1981200"/>
            <a:ext cx="2310077" cy="2158405"/>
          </a:xfrm>
          <a:prstGeom prst="rect">
            <a:avLst/>
          </a:prstGeom>
        </p:spPr>
      </p:pic>
      <p:pic>
        <p:nvPicPr>
          <p:cNvPr id="5" name="Picture 5">
            <a:extLst>
              <a:ext uri="{FF2B5EF4-FFF2-40B4-BE49-F238E27FC236}">
                <a16:creationId xmlns:a16="http://schemas.microsoft.com/office/drawing/2014/main" xmlns="" id="{60AD0615-EBD9-4BDE-BDA2-EFD4FB2F2E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318"/>
          <a:stretch/>
        </p:blipFill>
        <p:spPr bwMode="auto">
          <a:xfrm>
            <a:off x="8881357" y="4310011"/>
            <a:ext cx="2987761" cy="154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022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8017914" cy="3877600"/>
          </a:xfrm>
        </p:spPr>
        <p:txBody>
          <a:bodyPr anchor="ctr">
            <a:normAutofit/>
          </a:bodyPr>
          <a:lstStyle/>
          <a:p>
            <a:pPr marL="0" indent="0">
              <a:buNone/>
            </a:pPr>
            <a:r>
              <a:rPr lang="en-US" dirty="0"/>
              <a:t>To make it easier to recover refrigerant, EPA regulations require appliances that </a:t>
            </a:r>
            <a:r>
              <a:rPr lang="en-US" dirty="0">
                <a:solidFill>
                  <a:srgbClr val="FF0000"/>
                </a:solidFill>
              </a:rPr>
              <a:t>do not have service valves to have a service aperture or process stub</a:t>
            </a:r>
            <a:r>
              <a:rPr lang="en-US" dirty="0"/>
              <a:t>.</a:t>
            </a:r>
          </a:p>
          <a:p>
            <a:endParaRPr lang="en-US" dirty="0"/>
          </a:p>
        </p:txBody>
      </p:sp>
      <p:grpSp>
        <p:nvGrpSpPr>
          <p:cNvPr id="4" name="Group 3">
            <a:extLst>
              <a:ext uri="{FF2B5EF4-FFF2-40B4-BE49-F238E27FC236}">
                <a16:creationId xmlns:a16="http://schemas.microsoft.com/office/drawing/2014/main" xmlns="" id="{237C5FE1-26BE-43E4-BC87-A971F7FB5FAB}"/>
              </a:ext>
            </a:extLst>
          </p:cNvPr>
          <p:cNvGrpSpPr/>
          <p:nvPr/>
        </p:nvGrpSpPr>
        <p:grpSpPr>
          <a:xfrm>
            <a:off x="8686800" y="3810000"/>
            <a:ext cx="3276600" cy="1981199"/>
            <a:chOff x="7086600" y="4099209"/>
            <a:chExt cx="4191000" cy="2758790"/>
          </a:xfrm>
        </p:grpSpPr>
        <p:pic>
          <p:nvPicPr>
            <p:cNvPr id="13" name="Picture 12">
              <a:extLst>
                <a:ext uri="{FF2B5EF4-FFF2-40B4-BE49-F238E27FC236}">
                  <a16:creationId xmlns:a16="http://schemas.microsoft.com/office/drawing/2014/main" xmlns="" id="{F0D9CD7E-8FFD-41F9-A4BB-62E8701BF663}"/>
                </a:ext>
              </a:extLst>
            </p:cNvPr>
            <p:cNvPicPr>
              <a:picLocks noChangeAspect="1"/>
            </p:cNvPicPr>
            <p:nvPr/>
          </p:nvPicPr>
          <p:blipFill rotWithShape="1">
            <a:blip r:embed="rId3">
              <a:extLst>
                <a:ext uri="{28A0092B-C50C-407E-A947-70E740481C1C}">
                  <a14:useLocalDpi xmlns:a14="http://schemas.microsoft.com/office/drawing/2010/main" val="0"/>
                </a:ext>
              </a:extLst>
            </a:blip>
            <a:srcRect l="33750" t="25855" r="34375" b="25580"/>
            <a:stretch/>
          </p:blipFill>
          <p:spPr>
            <a:xfrm>
              <a:off x="7391400" y="4099209"/>
              <a:ext cx="3886200" cy="2758790"/>
            </a:xfrm>
            <a:prstGeom prst="rect">
              <a:avLst/>
            </a:prstGeom>
          </p:spPr>
        </p:pic>
        <p:cxnSp>
          <p:nvCxnSpPr>
            <p:cNvPr id="17" name="Connector: Elbow 16">
              <a:extLst>
                <a:ext uri="{FF2B5EF4-FFF2-40B4-BE49-F238E27FC236}">
                  <a16:creationId xmlns:a16="http://schemas.microsoft.com/office/drawing/2014/main" xmlns="" id="{68E7AF93-8B4C-4468-B8DC-2C8C447AF5A1}"/>
                </a:ext>
              </a:extLst>
            </p:cNvPr>
            <p:cNvCxnSpPr>
              <a:cxnSpLocks/>
            </p:cNvCxnSpPr>
            <p:nvPr/>
          </p:nvCxnSpPr>
          <p:spPr>
            <a:xfrm rot="16200000" flipH="1">
              <a:off x="6888305" y="4297504"/>
              <a:ext cx="1234790" cy="838200"/>
            </a:xfrm>
            <a:prstGeom prst="bentConnector3">
              <a:avLst>
                <a:gd name="adj1" fmla="val -84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09910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4343400"/>
          </a:xfrm>
        </p:spPr>
        <p:txBody>
          <a:bodyPr anchor="ctr">
            <a:normAutofit fontScale="85000" lnSpcReduction="20000"/>
          </a:bodyPr>
          <a:lstStyle/>
          <a:p>
            <a:pPr marL="0" indent="0">
              <a:buNone/>
            </a:pPr>
            <a:r>
              <a:rPr lang="en-US" dirty="0"/>
              <a:t>When disposing of appliances with </a:t>
            </a:r>
            <a:r>
              <a:rPr lang="en-US" dirty="0">
                <a:solidFill>
                  <a:srgbClr val="FF0000"/>
                </a:solidFill>
              </a:rPr>
              <a:t>5-50 pounds</a:t>
            </a:r>
            <a:r>
              <a:rPr lang="en-US" dirty="0"/>
              <a:t> of refrigerant, EPA does not require technicians (or the company employing the technician) to </a:t>
            </a:r>
            <a:r>
              <a:rPr lang="en-US" dirty="0">
                <a:solidFill>
                  <a:srgbClr val="FF0000"/>
                </a:solidFill>
              </a:rPr>
              <a:t>record the model and serial number</a:t>
            </a:r>
            <a:r>
              <a:rPr lang="en-US" dirty="0"/>
              <a:t> of the appliance.  However, records that must be kept include;</a:t>
            </a:r>
          </a:p>
          <a:p>
            <a:pPr marL="0" indent="969963">
              <a:buNone/>
            </a:pPr>
            <a:r>
              <a:rPr lang="en-US" dirty="0">
                <a:solidFill>
                  <a:srgbClr val="0000CC"/>
                </a:solidFill>
              </a:rPr>
              <a:t>•	type of refrigerant recovered</a:t>
            </a:r>
          </a:p>
          <a:p>
            <a:pPr marL="0" indent="969963">
              <a:buNone/>
            </a:pPr>
            <a:r>
              <a:rPr lang="en-US" dirty="0">
                <a:solidFill>
                  <a:srgbClr val="0000CC"/>
                </a:solidFill>
              </a:rPr>
              <a:t>•	quantity of refrigerant, by type</a:t>
            </a:r>
          </a:p>
          <a:p>
            <a:pPr marL="0" indent="969963">
              <a:buNone/>
            </a:pPr>
            <a:r>
              <a:rPr lang="en-US" dirty="0">
                <a:solidFill>
                  <a:srgbClr val="0000CC"/>
                </a:solidFill>
              </a:rPr>
              <a:t>•	quantity recovered from disposed appliances in each calendar 				month</a:t>
            </a:r>
          </a:p>
          <a:p>
            <a:pPr marL="0" indent="969963">
              <a:buNone/>
            </a:pPr>
            <a:r>
              <a:rPr lang="en-US" dirty="0">
                <a:solidFill>
                  <a:srgbClr val="0000CC"/>
                </a:solidFill>
              </a:rPr>
              <a:t>•	quantity of refrigerant, by type, sent for reclamation or 						destruction.</a:t>
            </a:r>
          </a:p>
        </p:txBody>
      </p:sp>
    </p:spTree>
    <p:extLst>
      <p:ext uri="{BB962C8B-B14F-4D97-AF65-F5344CB8AC3E}">
        <p14:creationId xmlns:p14="http://schemas.microsoft.com/office/powerpoint/2010/main" val="6944176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p:txBody>
          <a:bodyPr anchor="ctr">
            <a:normAutofit fontScale="92500"/>
          </a:bodyPr>
          <a:lstStyle/>
          <a:p>
            <a:r>
              <a:rPr lang="en-US" dirty="0"/>
              <a:t>EPA’s refrigerant management regulations </a:t>
            </a:r>
            <a:r>
              <a:rPr lang="en-US" dirty="0">
                <a:solidFill>
                  <a:srgbClr val="FF0000"/>
                </a:solidFill>
              </a:rPr>
              <a:t>exempt certain refrigerants from the venting prohibition.  </a:t>
            </a:r>
          </a:p>
          <a:p>
            <a:r>
              <a:rPr lang="en-US" dirty="0"/>
              <a:t>This can occur when and if the </a:t>
            </a:r>
            <a:r>
              <a:rPr lang="en-US" dirty="0">
                <a:solidFill>
                  <a:srgbClr val="FF0000"/>
                </a:solidFill>
              </a:rPr>
              <a:t>EPA determines that a certain refrigerant does not pose a threat to the environment if released</a:t>
            </a:r>
            <a:r>
              <a:rPr lang="en-US" dirty="0"/>
              <a:t>.  </a:t>
            </a:r>
          </a:p>
          <a:p>
            <a:r>
              <a:rPr lang="en-US" dirty="0"/>
              <a:t>Some natural refrigerants, such as carbon dioxide (CO</a:t>
            </a:r>
            <a:r>
              <a:rPr lang="en-US" dirty="0">
                <a:latin typeface="Calibri" panose="020F0502020204030204" pitchFamily="34" charset="0"/>
                <a:cs typeface="Calibri" panose="020F0502020204030204" pitchFamily="34" charset="0"/>
              </a:rPr>
              <a:t>₂</a:t>
            </a:r>
            <a:r>
              <a:rPr lang="en-US" dirty="0"/>
              <a:t>), can be purchased by someone who is not Section 608 certified.</a:t>
            </a:r>
            <a:endParaRPr lang="en-US" dirty="0">
              <a:solidFill>
                <a:srgbClr val="0000CC"/>
              </a:solidFill>
            </a:endParaRPr>
          </a:p>
        </p:txBody>
      </p:sp>
    </p:spTree>
    <p:extLst>
      <p:ext uri="{BB962C8B-B14F-4D97-AF65-F5344CB8AC3E}">
        <p14:creationId xmlns:p14="http://schemas.microsoft.com/office/powerpoint/2010/main" val="8783537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4648200"/>
          </a:xfrm>
        </p:spPr>
        <p:txBody>
          <a:bodyPr anchor="ctr">
            <a:normAutofit/>
          </a:bodyPr>
          <a:lstStyle/>
          <a:p>
            <a:r>
              <a:rPr lang="en-US" dirty="0"/>
              <a:t>It </a:t>
            </a:r>
            <a:r>
              <a:rPr lang="en-US" dirty="0">
                <a:solidFill>
                  <a:srgbClr val="FF0000"/>
                </a:solidFill>
              </a:rPr>
              <a:t>is lawful </a:t>
            </a:r>
            <a:r>
              <a:rPr lang="en-US" dirty="0"/>
              <a:t>to service existing R-22 systems and use existing supplies of R-22.  </a:t>
            </a:r>
          </a:p>
          <a:p>
            <a:r>
              <a:rPr lang="en-US" dirty="0"/>
              <a:t>It is </a:t>
            </a:r>
            <a:r>
              <a:rPr lang="en-US" dirty="0">
                <a:solidFill>
                  <a:srgbClr val="FF0000"/>
                </a:solidFill>
              </a:rPr>
              <a:t>not legal to top off </a:t>
            </a:r>
            <a:r>
              <a:rPr lang="en-US" dirty="0"/>
              <a:t>an R-22 charge with another refrigerant such as R-410A.  </a:t>
            </a:r>
          </a:p>
          <a:p>
            <a:r>
              <a:rPr lang="en-US" dirty="0"/>
              <a:t>Topping off one type of refrigerant with another can void equipment warranty, ruin the refrigerant, damage the equipment, and cause severe personal injury, or death. </a:t>
            </a:r>
          </a:p>
          <a:p>
            <a:endParaRPr lang="en-US" dirty="0"/>
          </a:p>
        </p:txBody>
      </p:sp>
    </p:spTree>
    <p:extLst>
      <p:ext uri="{BB962C8B-B14F-4D97-AF65-F5344CB8AC3E}">
        <p14:creationId xmlns:p14="http://schemas.microsoft.com/office/powerpoint/2010/main" val="38890224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3276600"/>
          </a:xfrm>
        </p:spPr>
        <p:txBody>
          <a:bodyPr anchor="ctr">
            <a:normAutofit/>
          </a:bodyPr>
          <a:lstStyle/>
          <a:p>
            <a:pPr marL="0" indent="0">
              <a:buNone/>
            </a:pPr>
            <a:r>
              <a:rPr lang="en-US" dirty="0"/>
              <a:t>When discarding any disposable cylinders of CFCs, HCFCs, HFCs or HFOs, </a:t>
            </a:r>
            <a:r>
              <a:rPr lang="en-US" dirty="0">
                <a:solidFill>
                  <a:srgbClr val="FF0000"/>
                </a:solidFill>
              </a:rPr>
              <a:t>recover all remaining refrigerant, render the cylinder useless, and recycle the metal.</a:t>
            </a:r>
          </a:p>
        </p:txBody>
      </p:sp>
    </p:spTree>
    <p:extLst>
      <p:ext uri="{BB962C8B-B14F-4D97-AF65-F5344CB8AC3E}">
        <p14:creationId xmlns:p14="http://schemas.microsoft.com/office/powerpoint/2010/main" val="282435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BAECE-8579-4396-A29D-4F67419D8C62}"/>
              </a:ext>
            </a:extLst>
          </p:cNvPr>
          <p:cNvSpPr>
            <a:spLocks noGrp="1"/>
          </p:cNvSpPr>
          <p:nvPr>
            <p:ph type="title"/>
          </p:nvPr>
        </p:nvSpPr>
        <p:spPr/>
        <p:txBody>
          <a:bodyPr/>
          <a:lstStyle/>
          <a:p>
            <a:r>
              <a:rPr lang="en-US" dirty="0"/>
              <a:t>OVERVIEW OF THE EXAMINATION (Core)</a:t>
            </a:r>
          </a:p>
        </p:txBody>
      </p:sp>
      <p:sp>
        <p:nvSpPr>
          <p:cNvPr id="3" name="Content Placeholder 2">
            <a:extLst>
              <a:ext uri="{FF2B5EF4-FFF2-40B4-BE49-F238E27FC236}">
                <a16:creationId xmlns:a16="http://schemas.microsoft.com/office/drawing/2014/main" xmlns="" id="{591AA90A-D1B5-4A78-9967-D9BFE5B06C6B}"/>
              </a:ext>
            </a:extLst>
          </p:cNvPr>
          <p:cNvSpPr>
            <a:spLocks noGrp="1"/>
          </p:cNvSpPr>
          <p:nvPr>
            <p:ph idx="1"/>
          </p:nvPr>
        </p:nvSpPr>
        <p:spPr>
          <a:xfrm>
            <a:off x="581192" y="2565945"/>
            <a:ext cx="7547695" cy="4800600"/>
          </a:xfrm>
        </p:spPr>
        <p:txBody>
          <a:bodyPr anchor="t">
            <a:noAutofit/>
          </a:bodyPr>
          <a:lstStyle/>
          <a:p>
            <a:pPr>
              <a:spcAft>
                <a:spcPts val="0"/>
              </a:spcAft>
              <a:buClrTx/>
              <a:buFont typeface="Wingdings" panose="05000000000000000000" pitchFamily="2" charset="2"/>
              <a:buChar char="§"/>
            </a:pPr>
            <a:r>
              <a:rPr lang="en-US" sz="2800" dirty="0"/>
              <a:t>Stratospheric Ozone Depletion </a:t>
            </a:r>
          </a:p>
          <a:p>
            <a:pPr>
              <a:spcAft>
                <a:spcPts val="0"/>
              </a:spcAft>
              <a:buClrTx/>
              <a:buFont typeface="Wingdings" panose="05000000000000000000" pitchFamily="2" charset="2"/>
              <a:buChar char="§"/>
            </a:pPr>
            <a:r>
              <a:rPr lang="en-US" sz="2800" dirty="0"/>
              <a:t>Global Warming Potential</a:t>
            </a:r>
          </a:p>
          <a:p>
            <a:pPr marR="0">
              <a:spcAft>
                <a:spcPts val="0"/>
              </a:spcAft>
              <a:buClrTx/>
              <a:buFont typeface="Wingdings" panose="05000000000000000000" pitchFamily="2" charset="2"/>
              <a:buChar char="§"/>
            </a:pPr>
            <a:r>
              <a:rPr lang="en-US" sz="2800" dirty="0"/>
              <a:t>Refrigerant Characteristics &amp; Identification</a:t>
            </a:r>
          </a:p>
          <a:p>
            <a:pPr>
              <a:spcAft>
                <a:spcPts val="0"/>
              </a:spcAft>
              <a:buClrTx/>
              <a:buFont typeface="Wingdings" panose="05000000000000000000" pitchFamily="2" charset="2"/>
              <a:buChar char="§"/>
            </a:pPr>
            <a:r>
              <a:rPr lang="en-US" sz="2800" dirty="0"/>
              <a:t>Bubble And Dew Points</a:t>
            </a:r>
          </a:p>
          <a:p>
            <a:pPr>
              <a:spcAft>
                <a:spcPts val="0"/>
              </a:spcAft>
              <a:buClrTx/>
              <a:buFont typeface="Wingdings" panose="05000000000000000000" pitchFamily="2" charset="2"/>
              <a:buChar char="§"/>
            </a:pPr>
            <a:r>
              <a:rPr lang="en-US" sz="2800" dirty="0"/>
              <a:t>Low, Medium, High And Very High psi Refrigerants</a:t>
            </a:r>
          </a:p>
          <a:p>
            <a:pPr>
              <a:spcAft>
                <a:spcPts val="0"/>
              </a:spcAft>
              <a:buClrTx/>
              <a:buFont typeface="Wingdings" panose="05000000000000000000" pitchFamily="2" charset="2"/>
              <a:buChar char="§"/>
            </a:pPr>
            <a:r>
              <a:rPr lang="en-US" sz="2800" dirty="0"/>
              <a:t>Refrigerant Oils</a:t>
            </a:r>
          </a:p>
          <a:p>
            <a:pPr>
              <a:spcAft>
                <a:spcPts val="0"/>
              </a:spcAft>
              <a:buClrTx/>
              <a:buFont typeface="Wingdings" panose="05000000000000000000" pitchFamily="2" charset="2"/>
              <a:buChar char="§"/>
            </a:pPr>
            <a:r>
              <a:rPr lang="en-US" sz="2800" dirty="0"/>
              <a:t>Montreal Protocol / Clean Air Act </a:t>
            </a:r>
            <a:endParaRPr lang="en-US" sz="2800" dirty="0">
              <a:cs typeface="Arial" panose="020B0604020202020204" pitchFamily="34" charset="0"/>
            </a:endParaRPr>
          </a:p>
        </p:txBody>
      </p:sp>
      <p:sp>
        <p:nvSpPr>
          <p:cNvPr id="5" name="Rectangle 4">
            <a:extLst>
              <a:ext uri="{FF2B5EF4-FFF2-40B4-BE49-F238E27FC236}">
                <a16:creationId xmlns:a16="http://schemas.microsoft.com/office/drawing/2014/main" xmlns="" id="{845E3D08-9553-44B3-936B-78FDFF7B2182}"/>
              </a:ext>
            </a:extLst>
          </p:cNvPr>
          <p:cNvSpPr/>
          <p:nvPr/>
        </p:nvSpPr>
        <p:spPr>
          <a:xfrm>
            <a:off x="8128887" y="2482187"/>
            <a:ext cx="3356344" cy="3539430"/>
          </a:xfrm>
          <a:prstGeom prst="rect">
            <a:avLst/>
          </a:prstGeom>
        </p:spPr>
        <p:txBody>
          <a:bodyPr wrap="square">
            <a:spAutoFit/>
          </a:bodyPr>
          <a:lstStyle/>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Recovery </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Recovery Devices</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Leak Detection </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Dehydration Safety / General</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Safety / Cylinder</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Shipping</a:t>
            </a:r>
          </a:p>
        </p:txBody>
      </p:sp>
      <p:sp>
        <p:nvSpPr>
          <p:cNvPr id="6" name="Rectangle 5">
            <a:extLst>
              <a:ext uri="{FF2B5EF4-FFF2-40B4-BE49-F238E27FC236}">
                <a16:creationId xmlns:a16="http://schemas.microsoft.com/office/drawing/2014/main" xmlns="" id="{40F6C2E5-A1E7-4E14-ACEB-3440EE0FF4F4}"/>
              </a:ext>
            </a:extLst>
          </p:cNvPr>
          <p:cNvSpPr/>
          <p:nvPr/>
        </p:nvSpPr>
        <p:spPr>
          <a:xfrm>
            <a:off x="1110532" y="1871467"/>
            <a:ext cx="9970935" cy="584775"/>
          </a:xfrm>
          <a:prstGeom prst="rect">
            <a:avLst/>
          </a:prstGeom>
        </p:spPr>
        <p:txBody>
          <a:bodyPr wrap="none">
            <a:spAutoFit/>
          </a:bodyPr>
          <a:lstStyle/>
          <a:p>
            <a:r>
              <a:rPr lang="en-US" sz="3200" dirty="0">
                <a:solidFill>
                  <a:srgbClr val="FF0000"/>
                </a:solidFill>
              </a:rPr>
              <a:t>Core is required for any of the four levels of certifications. </a:t>
            </a:r>
          </a:p>
        </p:txBody>
      </p:sp>
    </p:spTree>
    <p:custDataLst>
      <p:tags r:id="rId1"/>
    </p:custDataLst>
    <p:extLst>
      <p:ext uri="{BB962C8B-B14F-4D97-AF65-F5344CB8AC3E}">
        <p14:creationId xmlns:p14="http://schemas.microsoft.com/office/powerpoint/2010/main" val="6645886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4648200"/>
          </a:xfrm>
        </p:spPr>
        <p:txBody>
          <a:bodyPr anchor="ctr">
            <a:normAutofit/>
          </a:bodyPr>
          <a:lstStyle/>
          <a:p>
            <a:pPr marL="0" indent="0">
              <a:buNone/>
            </a:pPr>
            <a:r>
              <a:rPr lang="en-US" dirty="0"/>
              <a:t>Before opening or disposing of any appliance containing a chlorofluorocarbon (CFC), hydrochlorofluorocarbon (HCFC), or hydrofluorocarbon (HFC) refrigerant, </a:t>
            </a:r>
            <a:r>
              <a:rPr lang="en-US" dirty="0">
                <a:solidFill>
                  <a:srgbClr val="FF0000"/>
                </a:solidFill>
              </a:rPr>
              <a:t>recover the refrigerant </a:t>
            </a:r>
            <a:r>
              <a:rPr lang="en-US" dirty="0"/>
              <a:t>to the approved EPA recovery or evacuation levels.  </a:t>
            </a:r>
          </a:p>
          <a:p>
            <a:endParaRPr lang="en-US" dirty="0"/>
          </a:p>
        </p:txBody>
      </p:sp>
    </p:spTree>
    <p:extLst>
      <p:ext uri="{BB962C8B-B14F-4D97-AF65-F5344CB8AC3E}">
        <p14:creationId xmlns:p14="http://schemas.microsoft.com/office/powerpoint/2010/main" val="2416740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4648200"/>
          </a:xfrm>
        </p:spPr>
        <p:txBody>
          <a:bodyPr anchor="ctr">
            <a:normAutofit/>
          </a:bodyPr>
          <a:lstStyle/>
          <a:p>
            <a:pPr marL="0" indent="0">
              <a:buNone/>
            </a:pPr>
            <a:r>
              <a:rPr lang="en-US" dirty="0"/>
              <a:t>Under the Section 608 “Safe Disposal Requirements”, it is the </a:t>
            </a:r>
            <a:r>
              <a:rPr lang="en-US" dirty="0">
                <a:solidFill>
                  <a:srgbClr val="FF0000"/>
                </a:solidFill>
              </a:rPr>
              <a:t>final person in the disposal chain that is responsible </a:t>
            </a:r>
            <a:r>
              <a:rPr lang="en-US" dirty="0"/>
              <a:t>for ensuring that any CFC, HCFC, or HFC refrigerant has been removed from household refrigerators or other appliances before they are disposed of.</a:t>
            </a:r>
          </a:p>
          <a:p>
            <a:endParaRPr lang="en-US" dirty="0"/>
          </a:p>
        </p:txBody>
      </p:sp>
    </p:spTree>
    <p:extLst>
      <p:ext uri="{BB962C8B-B14F-4D97-AF65-F5344CB8AC3E}">
        <p14:creationId xmlns:p14="http://schemas.microsoft.com/office/powerpoint/2010/main" val="21852346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9237114" cy="4648200"/>
          </a:xfrm>
        </p:spPr>
        <p:txBody>
          <a:bodyPr anchor="t">
            <a:normAutofit/>
          </a:bodyPr>
          <a:lstStyle/>
          <a:p>
            <a:r>
              <a:rPr lang="en-US" dirty="0"/>
              <a:t>The knowingly release of a CFC, HCFC, HFC or HFO refrigerant during the </a:t>
            </a:r>
            <a:r>
              <a:rPr lang="en-US" dirty="0">
                <a:solidFill>
                  <a:srgbClr val="FF0000"/>
                </a:solidFill>
              </a:rPr>
              <a:t>service, maintenance, repair, vandalism, theft</a:t>
            </a:r>
            <a:r>
              <a:rPr lang="en-US" dirty="0"/>
              <a:t>, or disposal of appliances is </a:t>
            </a:r>
            <a:r>
              <a:rPr lang="en-US" dirty="0">
                <a:solidFill>
                  <a:srgbClr val="FF0000"/>
                </a:solidFill>
              </a:rPr>
              <a:t>illegal.</a:t>
            </a:r>
            <a:r>
              <a:rPr lang="en-US" dirty="0"/>
              <a:t>  </a:t>
            </a:r>
          </a:p>
          <a:p>
            <a:endParaRPr lang="en-US" dirty="0"/>
          </a:p>
          <a:p>
            <a:r>
              <a:rPr lang="en-US" dirty="0"/>
              <a:t>Refrigerants emitted when </a:t>
            </a:r>
            <a:r>
              <a:rPr lang="en-US" dirty="0">
                <a:solidFill>
                  <a:srgbClr val="FF0000"/>
                </a:solidFill>
              </a:rPr>
              <a:t>cutting a line without properly evacuating</a:t>
            </a:r>
            <a:r>
              <a:rPr lang="en-US" dirty="0"/>
              <a:t> the appliance violates the venting prohibition.  </a:t>
            </a:r>
          </a:p>
        </p:txBody>
      </p:sp>
      <p:grpSp>
        <p:nvGrpSpPr>
          <p:cNvPr id="5" name="Group 4">
            <a:extLst>
              <a:ext uri="{FF2B5EF4-FFF2-40B4-BE49-F238E27FC236}">
                <a16:creationId xmlns:a16="http://schemas.microsoft.com/office/drawing/2014/main" xmlns="" id="{6053E8EA-717C-4CDC-9A76-96A1B3C61D25}"/>
              </a:ext>
            </a:extLst>
          </p:cNvPr>
          <p:cNvGrpSpPr/>
          <p:nvPr/>
        </p:nvGrpSpPr>
        <p:grpSpPr>
          <a:xfrm>
            <a:off x="9677400" y="2209800"/>
            <a:ext cx="2489200" cy="3293488"/>
            <a:chOff x="9677400" y="2209800"/>
            <a:chExt cx="2489200" cy="3293488"/>
          </a:xfrm>
        </p:grpSpPr>
        <p:pic>
          <p:nvPicPr>
            <p:cNvPr id="4" name="Picture 3">
              <a:extLst>
                <a:ext uri="{FF2B5EF4-FFF2-40B4-BE49-F238E27FC236}">
                  <a16:creationId xmlns:a16="http://schemas.microsoft.com/office/drawing/2014/main" xmlns="" id="{31497FA8-798A-4872-8D19-2273B826CD06}"/>
                </a:ext>
              </a:extLst>
            </p:cNvPr>
            <p:cNvPicPr>
              <a:picLocks noChangeAspect="1"/>
            </p:cNvPicPr>
            <p:nvPr/>
          </p:nvPicPr>
          <p:blipFill>
            <a:blip r:embed="rId3"/>
            <a:stretch>
              <a:fillRect/>
            </a:stretch>
          </p:blipFill>
          <p:spPr>
            <a:xfrm>
              <a:off x="10457630" y="2209800"/>
              <a:ext cx="1280271" cy="1426588"/>
            </a:xfrm>
            <a:prstGeom prst="rect">
              <a:avLst/>
            </a:prstGeom>
          </p:spPr>
        </p:pic>
        <p:pic>
          <p:nvPicPr>
            <p:cNvPr id="2050" name="Picture 2" descr="http://activerain.com/image_store/uploads/5/0/1/2/9/ar122515850192105.jpg">
              <a:extLst>
                <a:ext uri="{FF2B5EF4-FFF2-40B4-BE49-F238E27FC236}">
                  <a16:creationId xmlns:a16="http://schemas.microsoft.com/office/drawing/2014/main" xmlns="" id="{2C86D75B-8A2C-4E3D-B0DA-28DAC92533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3636388"/>
              <a:ext cx="2489200" cy="1866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30813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8551314" cy="4648200"/>
          </a:xfrm>
        </p:spPr>
        <p:txBody>
          <a:bodyPr anchor="t">
            <a:normAutofit/>
          </a:bodyPr>
          <a:lstStyle/>
          <a:p>
            <a:r>
              <a:rPr lang="en-US" dirty="0"/>
              <a:t>Venting refrigerant from a recovery machine or recovery cylinder after use is also </a:t>
            </a:r>
            <a:r>
              <a:rPr lang="en-US" dirty="0">
                <a:solidFill>
                  <a:srgbClr val="FF0000"/>
                </a:solidFill>
              </a:rPr>
              <a:t>illegal.</a:t>
            </a:r>
            <a:r>
              <a:rPr lang="en-US" dirty="0"/>
              <a:t>  </a:t>
            </a:r>
          </a:p>
          <a:p>
            <a:endParaRPr lang="en-US" dirty="0"/>
          </a:p>
          <a:p>
            <a:endParaRPr lang="en-US" dirty="0">
              <a:solidFill>
                <a:srgbClr val="FF0000"/>
              </a:solidFill>
            </a:endParaRPr>
          </a:p>
          <a:p>
            <a:r>
              <a:rPr lang="en-US" dirty="0">
                <a:solidFill>
                  <a:srgbClr val="FF0000"/>
                </a:solidFill>
              </a:rPr>
              <a:t>Records of recovered refrigerant must be kept to ensure venting does not take place after recovery </a:t>
            </a:r>
            <a:r>
              <a:rPr lang="en-US" dirty="0"/>
              <a:t>from an appliance. </a:t>
            </a:r>
          </a:p>
        </p:txBody>
      </p:sp>
      <p:grpSp>
        <p:nvGrpSpPr>
          <p:cNvPr id="6" name="Group 5">
            <a:extLst>
              <a:ext uri="{FF2B5EF4-FFF2-40B4-BE49-F238E27FC236}">
                <a16:creationId xmlns:a16="http://schemas.microsoft.com/office/drawing/2014/main" xmlns="" id="{8E92475E-F1C4-4654-9491-A54C7BBE1DA2}"/>
              </a:ext>
            </a:extLst>
          </p:cNvPr>
          <p:cNvGrpSpPr/>
          <p:nvPr/>
        </p:nvGrpSpPr>
        <p:grpSpPr>
          <a:xfrm>
            <a:off x="1066800" y="3048000"/>
            <a:ext cx="3599333" cy="1447800"/>
            <a:chOff x="4630267" y="2715845"/>
            <a:chExt cx="4132733" cy="1801445"/>
          </a:xfrm>
        </p:grpSpPr>
        <p:pic>
          <p:nvPicPr>
            <p:cNvPr id="4" name="Picture 3">
              <a:extLst>
                <a:ext uri="{FF2B5EF4-FFF2-40B4-BE49-F238E27FC236}">
                  <a16:creationId xmlns:a16="http://schemas.microsoft.com/office/drawing/2014/main" xmlns="" id="{9556A67D-1999-4C89-A63A-CE5F2063A9FE}"/>
                </a:ext>
              </a:extLst>
            </p:cNvPr>
            <p:cNvPicPr>
              <a:picLocks noChangeAspect="1"/>
            </p:cNvPicPr>
            <p:nvPr/>
          </p:nvPicPr>
          <p:blipFill>
            <a:blip r:embed="rId3"/>
            <a:stretch>
              <a:fillRect/>
            </a:stretch>
          </p:blipFill>
          <p:spPr>
            <a:xfrm>
              <a:off x="4630267" y="2743200"/>
              <a:ext cx="1426588" cy="1774090"/>
            </a:xfrm>
            <a:prstGeom prst="rect">
              <a:avLst/>
            </a:prstGeom>
          </p:spPr>
        </p:pic>
        <p:sp>
          <p:nvSpPr>
            <p:cNvPr id="5" name="Cloud 4">
              <a:extLst>
                <a:ext uri="{FF2B5EF4-FFF2-40B4-BE49-F238E27FC236}">
                  <a16:creationId xmlns:a16="http://schemas.microsoft.com/office/drawing/2014/main" xmlns="" id="{AED73D35-6E81-4B62-9E7A-B63DA49766B0}"/>
                </a:ext>
              </a:extLst>
            </p:cNvPr>
            <p:cNvSpPr/>
            <p:nvPr/>
          </p:nvSpPr>
          <p:spPr>
            <a:xfrm>
              <a:off x="5562600" y="2715845"/>
              <a:ext cx="3200400" cy="914400"/>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xmlns="" id="{11F85D93-F576-4F1A-AB4E-3573FE23114A}"/>
              </a:ext>
            </a:extLst>
          </p:cNvPr>
          <p:cNvPicPr>
            <a:picLocks noChangeAspect="1"/>
          </p:cNvPicPr>
          <p:nvPr/>
        </p:nvPicPr>
        <p:blipFill>
          <a:blip r:embed="rId4"/>
          <a:stretch>
            <a:fillRect/>
          </a:stretch>
        </p:blipFill>
        <p:spPr>
          <a:xfrm>
            <a:off x="8991600" y="2286000"/>
            <a:ext cx="2838450" cy="3676650"/>
          </a:xfrm>
          <a:prstGeom prst="rect">
            <a:avLst/>
          </a:prstGeom>
        </p:spPr>
      </p:pic>
    </p:spTree>
    <p:extLst>
      <p:ext uri="{BB962C8B-B14F-4D97-AF65-F5344CB8AC3E}">
        <p14:creationId xmlns:p14="http://schemas.microsoft.com/office/powerpoint/2010/main" val="3710476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9846714" cy="4648200"/>
          </a:xfrm>
        </p:spPr>
        <p:txBody>
          <a:bodyPr anchor="t">
            <a:normAutofit lnSpcReduction="10000"/>
          </a:bodyPr>
          <a:lstStyle/>
          <a:p>
            <a:r>
              <a:rPr lang="en-US" dirty="0"/>
              <a:t>Small quantities of isobutane, used in household freezers, </a:t>
            </a:r>
            <a:r>
              <a:rPr lang="en-US" dirty="0">
                <a:solidFill>
                  <a:srgbClr val="FF0000"/>
                </a:solidFill>
              </a:rPr>
              <a:t>can be vented.  </a:t>
            </a:r>
          </a:p>
          <a:p>
            <a:r>
              <a:rPr lang="en-US" dirty="0"/>
              <a:t>Releasing mixtures of nitrogen and refrigerant that result from </a:t>
            </a:r>
            <a:r>
              <a:rPr lang="en-US" dirty="0">
                <a:solidFill>
                  <a:srgbClr val="FF0000"/>
                </a:solidFill>
              </a:rPr>
              <a:t>adding nitrogen to a fully charged </a:t>
            </a:r>
            <a:r>
              <a:rPr lang="en-US" dirty="0"/>
              <a:t>appliance to leak check the appliance is considered a violation of the prohibition on venting.  </a:t>
            </a:r>
          </a:p>
          <a:p>
            <a:r>
              <a:rPr lang="en-US" dirty="0"/>
              <a:t>Only a </a:t>
            </a:r>
            <a:r>
              <a:rPr lang="en-US" dirty="0">
                <a:solidFill>
                  <a:srgbClr val="FF0000"/>
                </a:solidFill>
              </a:rPr>
              <a:t>few ounces </a:t>
            </a:r>
            <a:r>
              <a:rPr lang="en-US" dirty="0"/>
              <a:t>of refrigerant mixed with nitrogen is considered a leak trace gas and may be released without recovery.</a:t>
            </a:r>
          </a:p>
        </p:txBody>
      </p:sp>
      <p:pic>
        <p:nvPicPr>
          <p:cNvPr id="4" name="Picture 3">
            <a:extLst>
              <a:ext uri="{FF2B5EF4-FFF2-40B4-BE49-F238E27FC236}">
                <a16:creationId xmlns:a16="http://schemas.microsoft.com/office/drawing/2014/main" xmlns="" id="{2312E974-07CF-4AE7-9DDE-FFFD0AD89107}"/>
              </a:ext>
            </a:extLst>
          </p:cNvPr>
          <p:cNvPicPr>
            <a:picLocks noChangeAspect="1"/>
          </p:cNvPicPr>
          <p:nvPr/>
        </p:nvPicPr>
        <p:blipFill>
          <a:blip r:embed="rId3"/>
          <a:stretch>
            <a:fillRect/>
          </a:stretch>
        </p:blipFill>
        <p:spPr>
          <a:xfrm>
            <a:off x="10668000" y="2667000"/>
            <a:ext cx="1403818" cy="2767012"/>
          </a:xfrm>
          <a:prstGeom prst="rect">
            <a:avLst/>
          </a:prstGeom>
        </p:spPr>
      </p:pic>
    </p:spTree>
    <p:extLst>
      <p:ext uri="{BB962C8B-B14F-4D97-AF65-F5344CB8AC3E}">
        <p14:creationId xmlns:p14="http://schemas.microsoft.com/office/powerpoint/2010/main" val="23868079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8B834C-6B7F-448A-AF97-BBEA0D39CE28}"/>
              </a:ext>
            </a:extLst>
          </p:cNvPr>
          <p:cNvSpPr>
            <a:spLocks noGrp="1"/>
          </p:cNvSpPr>
          <p:nvPr>
            <p:ph type="title"/>
          </p:nvPr>
        </p:nvSpPr>
        <p:spPr/>
        <p:txBody>
          <a:bodyPr/>
          <a:lstStyle/>
          <a:p>
            <a:r>
              <a:rPr lang="en-US" dirty="0"/>
              <a:t>RECOVER</a:t>
            </a:r>
          </a:p>
        </p:txBody>
      </p:sp>
      <p:sp>
        <p:nvSpPr>
          <p:cNvPr id="3" name="Content Placeholder 2">
            <a:extLst>
              <a:ext uri="{FF2B5EF4-FFF2-40B4-BE49-F238E27FC236}">
                <a16:creationId xmlns:a16="http://schemas.microsoft.com/office/drawing/2014/main" xmlns="" id="{3D693D2B-479A-4CBA-9C54-633482A3C3A4}"/>
              </a:ext>
            </a:extLst>
          </p:cNvPr>
          <p:cNvSpPr>
            <a:spLocks noGrp="1"/>
          </p:cNvSpPr>
          <p:nvPr>
            <p:ph idx="1"/>
          </p:nvPr>
        </p:nvSpPr>
        <p:spPr>
          <a:xfrm>
            <a:off x="441331" y="1715956"/>
            <a:ext cx="11309338" cy="4042064"/>
          </a:xfrm>
        </p:spPr>
        <p:txBody>
          <a:bodyPr anchor="t">
            <a:normAutofit/>
          </a:bodyPr>
          <a:lstStyle/>
          <a:p>
            <a:r>
              <a:rPr lang="en-US" sz="4000" b="1" dirty="0">
                <a:solidFill>
                  <a:srgbClr val="FF0000"/>
                </a:solidFill>
              </a:rPr>
              <a:t>Recover</a:t>
            </a:r>
            <a:r>
              <a:rPr lang="en-US" b="1" dirty="0"/>
              <a:t> </a:t>
            </a:r>
            <a:r>
              <a:rPr lang="en-US" dirty="0"/>
              <a:t>means to remove refrigerant, in any condition from a system and store it in an approved recovery cylinder or container.  </a:t>
            </a:r>
          </a:p>
          <a:p>
            <a:r>
              <a:rPr lang="en-US" dirty="0"/>
              <a:t>Recovered refrigerant may be </a:t>
            </a:r>
            <a:r>
              <a:rPr lang="en-US" dirty="0">
                <a:solidFill>
                  <a:srgbClr val="FF0000"/>
                </a:solidFill>
              </a:rPr>
              <a:t>charged into the same system, another system with the same ownership, or shipped to an approved reclaimer. </a:t>
            </a:r>
          </a:p>
          <a:p>
            <a:endParaRPr lang="en-US" dirty="0"/>
          </a:p>
        </p:txBody>
      </p:sp>
      <p:pic>
        <p:nvPicPr>
          <p:cNvPr id="5" name="Picture 5">
            <a:extLst>
              <a:ext uri="{FF2B5EF4-FFF2-40B4-BE49-F238E27FC236}">
                <a16:creationId xmlns:a16="http://schemas.microsoft.com/office/drawing/2014/main" xmlns="" id="{966594C2-97BB-4639-B6BD-0E831E53F4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5000908"/>
            <a:ext cx="2175322" cy="164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www.centurytool.net/v/vspfiles/photos/MAN10285.30SW-2.jpg">
            <a:extLst>
              <a:ext uri="{FF2B5EF4-FFF2-40B4-BE49-F238E27FC236}">
                <a16:creationId xmlns:a16="http://schemas.microsoft.com/office/drawing/2014/main" xmlns="" id="{68D18067-4030-4D17-86B9-B42DEB27F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6394" y="4870034"/>
            <a:ext cx="1427206" cy="177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193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8B834C-6B7F-448A-AF97-BBEA0D39CE28}"/>
              </a:ext>
            </a:extLst>
          </p:cNvPr>
          <p:cNvSpPr>
            <a:spLocks noGrp="1"/>
          </p:cNvSpPr>
          <p:nvPr>
            <p:ph type="title"/>
          </p:nvPr>
        </p:nvSpPr>
        <p:spPr/>
        <p:txBody>
          <a:bodyPr/>
          <a:lstStyle/>
          <a:p>
            <a:r>
              <a:rPr lang="en-US" dirty="0"/>
              <a:t>RECYLE</a:t>
            </a:r>
          </a:p>
        </p:txBody>
      </p:sp>
      <p:sp>
        <p:nvSpPr>
          <p:cNvPr id="3" name="Content Placeholder 2">
            <a:extLst>
              <a:ext uri="{FF2B5EF4-FFF2-40B4-BE49-F238E27FC236}">
                <a16:creationId xmlns:a16="http://schemas.microsoft.com/office/drawing/2014/main" xmlns="" id="{3D693D2B-479A-4CBA-9C54-633482A3C3A4}"/>
              </a:ext>
            </a:extLst>
          </p:cNvPr>
          <p:cNvSpPr>
            <a:spLocks noGrp="1"/>
          </p:cNvSpPr>
          <p:nvPr>
            <p:ph idx="1"/>
          </p:nvPr>
        </p:nvSpPr>
        <p:spPr>
          <a:xfrm>
            <a:off x="441331" y="2438400"/>
            <a:ext cx="8245469" cy="3877600"/>
          </a:xfrm>
        </p:spPr>
        <p:txBody>
          <a:bodyPr anchor="t">
            <a:normAutofit/>
          </a:bodyPr>
          <a:lstStyle/>
          <a:p>
            <a:pPr marL="0" indent="0">
              <a:buNone/>
            </a:pPr>
            <a:r>
              <a:rPr lang="en-US" sz="4000" b="1" dirty="0">
                <a:solidFill>
                  <a:srgbClr val="FF0000"/>
                </a:solidFill>
              </a:rPr>
              <a:t>Recycle</a:t>
            </a:r>
            <a:r>
              <a:rPr lang="en-US" sz="4000" dirty="0"/>
              <a:t> </a:t>
            </a:r>
            <a:r>
              <a:rPr lang="en-US" dirty="0"/>
              <a:t>means to extract refrigerant from an appliance (except motor vehicle air conditioners or MVACs) and clean the refrigerant for reuse in equipment of the same owner without meeting all of the requirements for reclamation.  </a:t>
            </a:r>
          </a:p>
        </p:txBody>
      </p:sp>
      <p:pic>
        <p:nvPicPr>
          <p:cNvPr id="4" name="Picture 3">
            <a:extLst>
              <a:ext uri="{FF2B5EF4-FFF2-40B4-BE49-F238E27FC236}">
                <a16:creationId xmlns:a16="http://schemas.microsoft.com/office/drawing/2014/main" xmlns="" id="{EC9561F9-1798-4EFC-A526-52555B8666F3}"/>
              </a:ext>
            </a:extLst>
          </p:cNvPr>
          <p:cNvPicPr>
            <a:picLocks noChangeAspect="1"/>
          </p:cNvPicPr>
          <p:nvPr/>
        </p:nvPicPr>
        <p:blipFill>
          <a:blip r:embed="rId3"/>
          <a:stretch>
            <a:fillRect/>
          </a:stretch>
        </p:blipFill>
        <p:spPr>
          <a:xfrm>
            <a:off x="9334500" y="2696067"/>
            <a:ext cx="2667000" cy="2445978"/>
          </a:xfrm>
          <a:prstGeom prst="rect">
            <a:avLst/>
          </a:prstGeom>
        </p:spPr>
      </p:pic>
    </p:spTree>
    <p:extLst>
      <p:ext uri="{BB962C8B-B14F-4D97-AF65-F5344CB8AC3E}">
        <p14:creationId xmlns:p14="http://schemas.microsoft.com/office/powerpoint/2010/main" val="13007687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8B834C-6B7F-448A-AF97-BBEA0D39CE28}"/>
              </a:ext>
            </a:extLst>
          </p:cNvPr>
          <p:cNvSpPr>
            <a:spLocks noGrp="1"/>
          </p:cNvSpPr>
          <p:nvPr>
            <p:ph type="title"/>
          </p:nvPr>
        </p:nvSpPr>
        <p:spPr/>
        <p:txBody>
          <a:bodyPr/>
          <a:lstStyle/>
          <a:p>
            <a:r>
              <a:rPr lang="en-US" dirty="0"/>
              <a:t>RECLAIM</a:t>
            </a:r>
          </a:p>
        </p:txBody>
      </p:sp>
      <p:sp>
        <p:nvSpPr>
          <p:cNvPr id="3" name="Content Placeholder 2">
            <a:extLst>
              <a:ext uri="{FF2B5EF4-FFF2-40B4-BE49-F238E27FC236}">
                <a16:creationId xmlns:a16="http://schemas.microsoft.com/office/drawing/2014/main" xmlns="" id="{3D693D2B-479A-4CBA-9C54-633482A3C3A4}"/>
              </a:ext>
            </a:extLst>
          </p:cNvPr>
          <p:cNvSpPr>
            <a:spLocks noGrp="1"/>
          </p:cNvSpPr>
          <p:nvPr>
            <p:ph idx="1"/>
          </p:nvPr>
        </p:nvSpPr>
        <p:spPr>
          <a:xfrm>
            <a:off x="441331" y="2438400"/>
            <a:ext cx="11309338" cy="3877600"/>
          </a:xfrm>
        </p:spPr>
        <p:txBody>
          <a:bodyPr anchor="t">
            <a:normAutofit/>
          </a:bodyPr>
          <a:lstStyle/>
          <a:p>
            <a:pPr marL="0" indent="0">
              <a:buNone/>
            </a:pPr>
            <a:r>
              <a:rPr lang="en-US" sz="4000" b="1" dirty="0">
                <a:solidFill>
                  <a:srgbClr val="FF0000"/>
                </a:solidFill>
              </a:rPr>
              <a:t>Reclaim</a:t>
            </a:r>
            <a:r>
              <a:rPr lang="en-US" dirty="0">
                <a:solidFill>
                  <a:srgbClr val="FF0000"/>
                </a:solidFill>
              </a:rPr>
              <a:t> </a:t>
            </a:r>
            <a:r>
              <a:rPr lang="en-US" dirty="0">
                <a:solidFill>
                  <a:schemeClr val="tx1"/>
                </a:solidFill>
              </a:rPr>
              <a:t>means to process refrigerant to a level equal to new </a:t>
            </a:r>
            <a:r>
              <a:rPr lang="en-US" b="1" dirty="0">
                <a:solidFill>
                  <a:schemeClr val="tx1"/>
                </a:solidFill>
              </a:rPr>
              <a:t>(virgin)</a:t>
            </a:r>
            <a:r>
              <a:rPr lang="en-US" dirty="0">
                <a:solidFill>
                  <a:schemeClr val="tx1"/>
                </a:solidFill>
              </a:rPr>
              <a:t> product specifications as determined by chemical analysis.  Reclaimed refrigerants must meet </a:t>
            </a:r>
            <a:r>
              <a:rPr lang="en-US" b="1" dirty="0">
                <a:solidFill>
                  <a:schemeClr val="tx1"/>
                </a:solidFill>
              </a:rPr>
              <a:t>AHRI 700 </a:t>
            </a:r>
            <a:r>
              <a:rPr lang="en-US" dirty="0">
                <a:solidFill>
                  <a:schemeClr val="tx1"/>
                </a:solidFill>
              </a:rPr>
              <a:t>Standards, before it can be sold. </a:t>
            </a:r>
          </a:p>
        </p:txBody>
      </p:sp>
      <p:pic>
        <p:nvPicPr>
          <p:cNvPr id="4" name="Picture 3">
            <a:extLst>
              <a:ext uri="{FF2B5EF4-FFF2-40B4-BE49-F238E27FC236}">
                <a16:creationId xmlns:a16="http://schemas.microsoft.com/office/drawing/2014/main" xmlns="" id="{0900A8BF-050C-4BAE-8A2B-8FEA6EFA2E7A}"/>
              </a:ext>
            </a:extLst>
          </p:cNvPr>
          <p:cNvPicPr>
            <a:picLocks noChangeAspect="1"/>
          </p:cNvPicPr>
          <p:nvPr/>
        </p:nvPicPr>
        <p:blipFill>
          <a:blip r:embed="rId3"/>
          <a:stretch>
            <a:fillRect/>
          </a:stretch>
        </p:blipFill>
        <p:spPr>
          <a:xfrm>
            <a:off x="8077200" y="4377200"/>
            <a:ext cx="1731414" cy="2188654"/>
          </a:xfrm>
          <a:prstGeom prst="rect">
            <a:avLst/>
          </a:prstGeom>
        </p:spPr>
      </p:pic>
    </p:spTree>
    <p:extLst>
      <p:ext uri="{BB962C8B-B14F-4D97-AF65-F5344CB8AC3E}">
        <p14:creationId xmlns:p14="http://schemas.microsoft.com/office/powerpoint/2010/main" val="41687795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RECOVERY DEVICES </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r>
              <a:rPr lang="en-US" dirty="0"/>
              <a:t>Refrigerant recovery and/or recycling equipment manufactured after November 15, 1993 must be certified and labeled by an </a:t>
            </a:r>
            <a:r>
              <a:rPr lang="en-US" b="1" dirty="0">
                <a:solidFill>
                  <a:srgbClr val="FF0000"/>
                </a:solidFill>
              </a:rPr>
              <a:t>EPA-approved equipment testing organization</a:t>
            </a:r>
            <a:r>
              <a:rPr lang="en-US" dirty="0"/>
              <a:t> to meet EPA standards.  </a:t>
            </a:r>
          </a:p>
          <a:p>
            <a:endParaRPr lang="en-US" dirty="0"/>
          </a:p>
          <a:p>
            <a:r>
              <a:rPr lang="en-US" dirty="0"/>
              <a:t>An EPA-approved certification label is required on all new recovery equipment.</a:t>
            </a:r>
          </a:p>
          <a:p>
            <a:endParaRPr lang="en-US" dirty="0"/>
          </a:p>
          <a:p>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RECOVERY DEVICES </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581192" y="1929568"/>
            <a:ext cx="8456596" cy="4572000"/>
          </a:xfrm>
          <a:ln>
            <a:noFill/>
          </a:ln>
        </p:spPr>
        <p:txBody>
          <a:bodyPr anchor="t">
            <a:normAutofit fontScale="92500" lnSpcReduction="10000"/>
          </a:bodyPr>
          <a:lstStyle/>
          <a:p>
            <a:pPr marL="0" indent="0" algn="ctr">
              <a:buNone/>
            </a:pPr>
            <a:r>
              <a:rPr lang="en-US" sz="3600" dirty="0"/>
              <a:t>There are two basic types of recovery devices:</a:t>
            </a:r>
          </a:p>
          <a:p>
            <a:r>
              <a:rPr lang="en-US" dirty="0"/>
              <a:t>“</a:t>
            </a:r>
            <a:r>
              <a:rPr lang="en-US" dirty="0">
                <a:solidFill>
                  <a:srgbClr val="FF0000"/>
                </a:solidFill>
              </a:rPr>
              <a:t>System-dependent</a:t>
            </a:r>
            <a:r>
              <a:rPr lang="en-US" dirty="0"/>
              <a:t>” (passive) which captures refrigerant with the assistance of components in the appliance from which refrigerant is being recovered.  </a:t>
            </a:r>
          </a:p>
          <a:p>
            <a:r>
              <a:rPr lang="en-US" dirty="0"/>
              <a:t>"</a:t>
            </a:r>
            <a:r>
              <a:rPr lang="en-US" dirty="0">
                <a:solidFill>
                  <a:srgbClr val="FF0000"/>
                </a:solidFill>
              </a:rPr>
              <a:t>Self-contained</a:t>
            </a:r>
            <a:r>
              <a:rPr lang="en-US" dirty="0"/>
              <a:t>” (active) which has its own means to draw the refrigerant out of the appliance.</a:t>
            </a:r>
          </a:p>
          <a:p>
            <a:endParaRPr lang="en-US" dirty="0"/>
          </a:p>
          <a:p>
            <a:endParaRPr lang="en-US" dirty="0"/>
          </a:p>
        </p:txBody>
      </p:sp>
      <p:pic>
        <p:nvPicPr>
          <p:cNvPr id="5" name="Picture 5">
            <a:extLst>
              <a:ext uri="{FF2B5EF4-FFF2-40B4-BE49-F238E27FC236}">
                <a16:creationId xmlns:a16="http://schemas.microsoft.com/office/drawing/2014/main" xmlns="" id="{6EC272EE-E0C2-4CB0-B38C-9EBF3693D8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4813091"/>
            <a:ext cx="1800328" cy="168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553105A6-AB17-4759-99B2-0501A72FDD9A}"/>
              </a:ext>
            </a:extLst>
          </p:cNvPr>
          <p:cNvPicPr>
            <a:picLocks noChangeAspect="1"/>
          </p:cNvPicPr>
          <p:nvPr/>
        </p:nvPicPr>
        <p:blipFill rotWithShape="1">
          <a:blip r:embed="rId4"/>
          <a:srcRect b="23280"/>
          <a:stretch/>
        </p:blipFill>
        <p:spPr>
          <a:xfrm>
            <a:off x="8847960" y="2808276"/>
            <a:ext cx="3226167" cy="1688477"/>
          </a:xfrm>
          <a:prstGeom prst="rect">
            <a:avLst/>
          </a:prstGeom>
        </p:spPr>
      </p:pic>
    </p:spTree>
    <p:extLst>
      <p:ext uri="{BB962C8B-B14F-4D97-AF65-F5344CB8AC3E}">
        <p14:creationId xmlns:p14="http://schemas.microsoft.com/office/powerpoint/2010/main" val="8115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OVERVIEW OF THE EXAMINATION (Type 1)</a:t>
            </a:r>
            <a:endParaRPr lang="en-US" altLang="en-US" dirty="0"/>
          </a:p>
        </p:txBody>
      </p:sp>
      <p:sp>
        <p:nvSpPr>
          <p:cNvPr id="6147" name="Rectangle 3"/>
          <p:cNvSpPr>
            <a:spLocks noGrp="1" noChangeArrowheads="1"/>
          </p:cNvSpPr>
          <p:nvPr>
            <p:ph idx="1"/>
          </p:nvPr>
        </p:nvSpPr>
        <p:spPr>
          <a:xfrm>
            <a:off x="992547" y="1981200"/>
            <a:ext cx="10115217" cy="4724400"/>
          </a:xfrm>
        </p:spPr>
        <p:txBody>
          <a:bodyPr anchor="t">
            <a:noAutofit/>
          </a:bodyPr>
          <a:lstStyle/>
          <a:p>
            <a:r>
              <a:rPr lang="en-US" sz="2800" b="1" dirty="0"/>
              <a:t>Type I.  </a:t>
            </a:r>
            <a:r>
              <a:rPr lang="en-US" sz="2800" dirty="0"/>
              <a:t>Persons who maintain, service, repair, or dispose of small appliances must be certified as Type I technicians.  </a:t>
            </a:r>
          </a:p>
          <a:p>
            <a:r>
              <a:rPr lang="en-US" sz="2800" dirty="0"/>
              <a:t>A small appliance is defined as a pre-assembled unit, hermetically sealed and factory charged with 5 lbs. or less of refrigerant.  </a:t>
            </a:r>
          </a:p>
          <a:p>
            <a:r>
              <a:rPr lang="en-US" sz="2800" dirty="0">
                <a:solidFill>
                  <a:srgbClr val="FF0000"/>
                </a:solidFill>
              </a:rPr>
              <a:t>Examples: water coolers, window units, refrigerators, freezers, de-humidifiers, ice machines, and package </a:t>
            </a:r>
            <a:br>
              <a:rPr lang="en-US" sz="2800" dirty="0">
                <a:solidFill>
                  <a:srgbClr val="FF0000"/>
                </a:solidFill>
              </a:rPr>
            </a:br>
            <a:r>
              <a:rPr lang="en-US" sz="2800" dirty="0">
                <a:solidFill>
                  <a:srgbClr val="FF0000"/>
                </a:solidFill>
              </a:rPr>
              <a:t>terminal air conditioning.  </a:t>
            </a:r>
          </a:p>
          <a:p>
            <a:r>
              <a:rPr lang="en-US" sz="2800" dirty="0">
                <a:solidFill>
                  <a:srgbClr val="0000CC"/>
                </a:solidFill>
              </a:rPr>
              <a:t>Split-systems are not included in Type I.</a:t>
            </a:r>
          </a:p>
        </p:txBody>
      </p:sp>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0925" r="21551"/>
          <a:stretch/>
        </p:blipFill>
        <p:spPr bwMode="auto">
          <a:xfrm>
            <a:off x="10972800" y="3210538"/>
            <a:ext cx="1219200" cy="226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43" r="13642"/>
          <a:stretch/>
        </p:blipFill>
        <p:spPr bwMode="auto">
          <a:xfrm>
            <a:off x="152399" y="3615482"/>
            <a:ext cx="840147" cy="13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702254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dirty="0"/>
              <a:t>RECOVERY DEVICES</a:t>
            </a:r>
          </a:p>
        </p:txBody>
      </p:sp>
      <p:sp>
        <p:nvSpPr>
          <p:cNvPr id="78851" name="Rectangle 3"/>
          <p:cNvSpPr>
            <a:spLocks noGrp="1" noChangeArrowheads="1"/>
          </p:cNvSpPr>
          <p:nvPr>
            <p:ph idx="1"/>
          </p:nvPr>
        </p:nvSpPr>
        <p:spPr>
          <a:xfrm>
            <a:off x="440286" y="1981200"/>
            <a:ext cx="10837314" cy="3877600"/>
          </a:xfrm>
        </p:spPr>
        <p:txBody>
          <a:bodyPr anchor="t">
            <a:normAutofit fontScale="85000" lnSpcReduction="10000"/>
          </a:bodyPr>
          <a:lstStyle/>
          <a:p>
            <a:pPr marL="0" indent="0">
              <a:buNone/>
            </a:pPr>
            <a:r>
              <a:rPr lang="en-US" dirty="0"/>
              <a:t>The recovery time will be increased if the appliance is located in: </a:t>
            </a:r>
            <a:endParaRPr lang="en-US" dirty="0">
              <a:solidFill>
                <a:srgbClr val="0000CC"/>
              </a:solidFill>
            </a:endParaRPr>
          </a:p>
          <a:p>
            <a:pPr marL="1376363" indent="-461963">
              <a:buFont typeface="Wingdings" panose="05000000000000000000" pitchFamily="2" charset="2"/>
              <a:buChar char="§"/>
            </a:pPr>
            <a:r>
              <a:rPr lang="en-US" dirty="0">
                <a:solidFill>
                  <a:srgbClr val="0000CC"/>
                </a:solidFill>
              </a:rPr>
              <a:t>Low ambient temperature condition</a:t>
            </a:r>
          </a:p>
          <a:p>
            <a:pPr marL="1376363" indent="-461963">
              <a:buFont typeface="Wingdings" panose="05000000000000000000" pitchFamily="2" charset="2"/>
              <a:buChar char="§"/>
            </a:pPr>
            <a:r>
              <a:rPr lang="en-US" dirty="0">
                <a:solidFill>
                  <a:srgbClr val="0000CC"/>
                </a:solidFill>
              </a:rPr>
              <a:t>Long hoses are used between the unit and the recovery machine</a:t>
            </a:r>
          </a:p>
          <a:p>
            <a:pPr marL="1376363" indent="-461963">
              <a:buFont typeface="Wingdings" panose="05000000000000000000" pitchFamily="2" charset="2"/>
              <a:buChar char="§"/>
            </a:pPr>
            <a:endParaRPr lang="en-US" dirty="0">
              <a:solidFill>
                <a:srgbClr val="0000CC"/>
              </a:solidFill>
            </a:endParaRPr>
          </a:p>
          <a:p>
            <a:pPr marL="0" indent="0">
              <a:buNone/>
            </a:pPr>
            <a:r>
              <a:rPr lang="en-US" dirty="0">
                <a:solidFill>
                  <a:schemeClr val="tx1"/>
                </a:solidFill>
              </a:rPr>
              <a:t>Long and small diameter hoses between the unit and recovery machine should be avoided as they will cause excessive pressure drop and increase recovery time. </a:t>
            </a:r>
          </a:p>
        </p:txBody>
      </p:sp>
      <p:pic>
        <p:nvPicPr>
          <p:cNvPr id="81924" name="Picture 5" descr="72&quot; (Blue) Charging H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249" y="2971800"/>
            <a:ext cx="1485671" cy="148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Snowman">
            <a:extLst>
              <a:ext uri="{FF2B5EF4-FFF2-40B4-BE49-F238E27FC236}">
                <a16:creationId xmlns:a16="http://schemas.microsoft.com/office/drawing/2014/main" xmlns="" id="{626A8D04-D81F-4674-8952-E04F6C710E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8001000" y="2362200"/>
            <a:ext cx="762458" cy="762458"/>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RECOVERY DEVICES </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ctr">
            <a:normAutofit/>
          </a:bodyPr>
          <a:lstStyle/>
          <a:p>
            <a:pPr marL="0" indent="0">
              <a:buNone/>
            </a:pPr>
            <a:r>
              <a:rPr lang="en-US" dirty="0"/>
              <a:t>Upon completion of refrigerant liquid transfer between recovery unit and the refrigeration system, </a:t>
            </a:r>
            <a:r>
              <a:rPr lang="en-US" dirty="0">
                <a:solidFill>
                  <a:srgbClr val="FF0000"/>
                </a:solidFill>
              </a:rPr>
              <a:t>guard against trapping liquid refrigerant in the service hose between closed service valves.</a:t>
            </a:r>
          </a:p>
          <a:p>
            <a:pPr marL="0" indent="0">
              <a:buNone/>
            </a:pPr>
            <a:endParaRPr lang="en-US" dirty="0"/>
          </a:p>
          <a:p>
            <a:endParaRPr lang="en-US" dirty="0"/>
          </a:p>
        </p:txBody>
      </p:sp>
    </p:spTree>
    <p:extLst>
      <p:ext uri="{BB962C8B-B14F-4D97-AF65-F5344CB8AC3E}">
        <p14:creationId xmlns:p14="http://schemas.microsoft.com/office/powerpoint/2010/main" val="34027904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RECOVERY DEVICES </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r>
              <a:rPr lang="en-US" dirty="0"/>
              <a:t>The technician must have a </a:t>
            </a:r>
            <a:r>
              <a:rPr lang="en-US" dirty="0">
                <a:solidFill>
                  <a:srgbClr val="FF0000"/>
                </a:solidFill>
              </a:rPr>
              <a:t>separate refrigerant recovery cylinder </a:t>
            </a:r>
            <a:r>
              <a:rPr lang="en-US" dirty="0"/>
              <a:t>for each type of refrigerant recovered and should have a separate cylinder for refrigerants known to be mixed.  </a:t>
            </a:r>
          </a:p>
          <a:p>
            <a:r>
              <a:rPr lang="en-US" dirty="0"/>
              <a:t>If servicing systems that use HFC-134a, HFC-410A and HCFC-22, then </a:t>
            </a:r>
            <a:r>
              <a:rPr lang="en-US" dirty="0">
                <a:solidFill>
                  <a:srgbClr val="FF0000"/>
                </a:solidFill>
              </a:rPr>
              <a:t>three cylinders are required even though two are HFCs</a:t>
            </a:r>
            <a:r>
              <a:rPr lang="en-US" dirty="0"/>
              <a:t>.  </a:t>
            </a:r>
          </a:p>
        </p:txBody>
      </p:sp>
      <p:grpSp>
        <p:nvGrpSpPr>
          <p:cNvPr id="11" name="Group 10">
            <a:extLst>
              <a:ext uri="{FF2B5EF4-FFF2-40B4-BE49-F238E27FC236}">
                <a16:creationId xmlns:a16="http://schemas.microsoft.com/office/drawing/2014/main" xmlns="" id="{7320F238-5349-444C-B7C3-F58B4FE80D1E}"/>
              </a:ext>
            </a:extLst>
          </p:cNvPr>
          <p:cNvGrpSpPr/>
          <p:nvPr/>
        </p:nvGrpSpPr>
        <p:grpSpPr>
          <a:xfrm>
            <a:off x="5074374" y="4878262"/>
            <a:ext cx="4921090" cy="2022956"/>
            <a:chOff x="5074374" y="4878262"/>
            <a:chExt cx="4921090" cy="2022956"/>
          </a:xfrm>
        </p:grpSpPr>
        <p:grpSp>
          <p:nvGrpSpPr>
            <p:cNvPr id="8" name="Group 7">
              <a:extLst>
                <a:ext uri="{FF2B5EF4-FFF2-40B4-BE49-F238E27FC236}">
                  <a16:creationId xmlns:a16="http://schemas.microsoft.com/office/drawing/2014/main" xmlns="" id="{06C396EA-A4BB-469B-92C6-AA7C2A759D3F}"/>
                </a:ext>
              </a:extLst>
            </p:cNvPr>
            <p:cNvGrpSpPr/>
            <p:nvPr/>
          </p:nvGrpSpPr>
          <p:grpSpPr>
            <a:xfrm>
              <a:off x="5074374" y="4878262"/>
              <a:ext cx="1295400" cy="1999074"/>
              <a:chOff x="838200" y="4858926"/>
              <a:chExt cx="1295400" cy="1999074"/>
            </a:xfrm>
          </p:grpSpPr>
          <p:pic>
            <p:nvPicPr>
              <p:cNvPr id="4" name="Picture 2" descr="http://www.centurytool.net/v/vspfiles/photos/MAN10285.30SW-2.jpg">
                <a:extLst>
                  <a:ext uri="{FF2B5EF4-FFF2-40B4-BE49-F238E27FC236}">
                    <a16:creationId xmlns:a16="http://schemas.microsoft.com/office/drawing/2014/main" xmlns="" id="{8F19D979-B5C8-4F05-8BCD-11D1BE0B0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858926"/>
                <a:ext cx="1295400" cy="1999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F4A184-222B-46E6-ABC8-43A91C7730C5}"/>
                  </a:ext>
                </a:extLst>
              </p:cNvPr>
              <p:cNvSpPr txBox="1"/>
              <p:nvPr/>
            </p:nvSpPr>
            <p:spPr>
              <a:xfrm>
                <a:off x="970774" y="5755734"/>
                <a:ext cx="968535" cy="400110"/>
              </a:xfrm>
              <a:prstGeom prst="rect">
                <a:avLst/>
              </a:prstGeom>
              <a:noFill/>
            </p:spPr>
            <p:txBody>
              <a:bodyPr wrap="none" rtlCol="0">
                <a:spAutoFit/>
              </a:bodyPr>
              <a:lstStyle/>
              <a:p>
                <a:r>
                  <a:rPr lang="en-US" sz="2000" dirty="0"/>
                  <a:t>R-134a</a:t>
                </a:r>
              </a:p>
            </p:txBody>
          </p:sp>
        </p:grpSp>
        <p:grpSp>
          <p:nvGrpSpPr>
            <p:cNvPr id="5" name="Group 4">
              <a:extLst>
                <a:ext uri="{FF2B5EF4-FFF2-40B4-BE49-F238E27FC236}">
                  <a16:creationId xmlns:a16="http://schemas.microsoft.com/office/drawing/2014/main" xmlns="" id="{940FF95C-0223-4B54-B157-8F494DF7378F}"/>
                </a:ext>
              </a:extLst>
            </p:cNvPr>
            <p:cNvGrpSpPr/>
            <p:nvPr/>
          </p:nvGrpSpPr>
          <p:grpSpPr>
            <a:xfrm>
              <a:off x="6945905" y="4878262"/>
              <a:ext cx="1295400" cy="1999074"/>
              <a:chOff x="5447255" y="5029200"/>
              <a:chExt cx="1295400" cy="1999074"/>
            </a:xfrm>
          </p:grpSpPr>
          <p:pic>
            <p:nvPicPr>
              <p:cNvPr id="6" name="Picture 2" descr="http://www.centurytool.net/v/vspfiles/photos/MAN10285.30SW-2.jpg">
                <a:extLst>
                  <a:ext uri="{FF2B5EF4-FFF2-40B4-BE49-F238E27FC236}">
                    <a16:creationId xmlns:a16="http://schemas.microsoft.com/office/drawing/2014/main" xmlns="" id="{79341E8C-ACAF-4472-B091-D6B399FC56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255" y="5029200"/>
                <a:ext cx="1295400" cy="19990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FA57836-A943-4ECD-B345-02E1E0B92500}"/>
                  </a:ext>
                </a:extLst>
              </p:cNvPr>
              <p:cNvSpPr txBox="1"/>
              <p:nvPr/>
            </p:nvSpPr>
            <p:spPr>
              <a:xfrm>
                <a:off x="5609848" y="5931411"/>
                <a:ext cx="1026243" cy="400110"/>
              </a:xfrm>
              <a:prstGeom prst="rect">
                <a:avLst/>
              </a:prstGeom>
              <a:noFill/>
            </p:spPr>
            <p:txBody>
              <a:bodyPr wrap="none" rtlCol="0">
                <a:spAutoFit/>
              </a:bodyPr>
              <a:lstStyle/>
              <a:p>
                <a:r>
                  <a:rPr lang="en-US" sz="2000" dirty="0"/>
                  <a:t>R-410A</a:t>
                </a:r>
              </a:p>
            </p:txBody>
          </p:sp>
        </p:grpSp>
        <p:grpSp>
          <p:nvGrpSpPr>
            <p:cNvPr id="3" name="Group 2">
              <a:extLst>
                <a:ext uri="{FF2B5EF4-FFF2-40B4-BE49-F238E27FC236}">
                  <a16:creationId xmlns:a16="http://schemas.microsoft.com/office/drawing/2014/main" xmlns="" id="{798FCCEA-A0A6-4680-8817-01EF8B7F6D47}"/>
                </a:ext>
              </a:extLst>
            </p:cNvPr>
            <p:cNvGrpSpPr/>
            <p:nvPr/>
          </p:nvGrpSpPr>
          <p:grpSpPr>
            <a:xfrm>
              <a:off x="8700064" y="4902144"/>
              <a:ext cx="1295400" cy="1999074"/>
              <a:chOff x="7429499" y="4858926"/>
              <a:chExt cx="1295400" cy="1999074"/>
            </a:xfrm>
          </p:grpSpPr>
          <p:pic>
            <p:nvPicPr>
              <p:cNvPr id="7" name="Picture 2" descr="http://www.centurytool.net/v/vspfiles/photos/MAN10285.30SW-2.jpg">
                <a:extLst>
                  <a:ext uri="{FF2B5EF4-FFF2-40B4-BE49-F238E27FC236}">
                    <a16:creationId xmlns:a16="http://schemas.microsoft.com/office/drawing/2014/main" xmlns="" id="{F9780298-2FAA-425A-8EF9-5EBE1F92F7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499" y="4858926"/>
                <a:ext cx="1295400" cy="1999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08B6180-D929-4EF3-8E0B-BBCD984395C3}"/>
                  </a:ext>
                </a:extLst>
              </p:cNvPr>
              <p:cNvSpPr txBox="1"/>
              <p:nvPr/>
            </p:nvSpPr>
            <p:spPr>
              <a:xfrm>
                <a:off x="7746146" y="5755734"/>
                <a:ext cx="712054" cy="400110"/>
              </a:xfrm>
              <a:prstGeom prst="rect">
                <a:avLst/>
              </a:prstGeom>
              <a:noFill/>
            </p:spPr>
            <p:txBody>
              <a:bodyPr wrap="none" rtlCol="0">
                <a:spAutoFit/>
              </a:bodyPr>
              <a:lstStyle/>
              <a:p>
                <a:r>
                  <a:rPr lang="en-US" sz="2000" dirty="0"/>
                  <a:t>R-22</a:t>
                </a:r>
              </a:p>
            </p:txBody>
          </p:sp>
        </p:grpSp>
      </p:grpSp>
    </p:spTree>
    <p:extLst>
      <p:ext uri="{BB962C8B-B14F-4D97-AF65-F5344CB8AC3E}">
        <p14:creationId xmlns:p14="http://schemas.microsoft.com/office/powerpoint/2010/main" val="40331238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RECOVERY DEVICES </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pPr marL="0" indent="0">
              <a:buNone/>
            </a:pPr>
            <a:r>
              <a:rPr lang="en-US" dirty="0"/>
              <a:t>It is important </a:t>
            </a:r>
            <a:r>
              <a:rPr lang="en-US" dirty="0">
                <a:solidFill>
                  <a:srgbClr val="FF0000"/>
                </a:solidFill>
              </a:rPr>
              <a:t>not to mix refrigerants </a:t>
            </a:r>
            <a:r>
              <a:rPr lang="en-US" dirty="0"/>
              <a:t>in the same container when recovering as refrigerants that are mixed be </a:t>
            </a:r>
            <a:r>
              <a:rPr lang="en-US" dirty="0">
                <a:solidFill>
                  <a:srgbClr val="FF0000"/>
                </a:solidFill>
              </a:rPr>
              <a:t>may be impossible to reclaim and there may be an added cost</a:t>
            </a:r>
            <a:r>
              <a:rPr lang="en-US" dirty="0"/>
              <a:t> to have them destroyed. </a:t>
            </a:r>
          </a:p>
          <a:p>
            <a:endParaRPr lang="en-US" dirty="0"/>
          </a:p>
        </p:txBody>
      </p:sp>
      <p:grpSp>
        <p:nvGrpSpPr>
          <p:cNvPr id="11" name="Group 10">
            <a:extLst>
              <a:ext uri="{FF2B5EF4-FFF2-40B4-BE49-F238E27FC236}">
                <a16:creationId xmlns:a16="http://schemas.microsoft.com/office/drawing/2014/main" xmlns="" id="{21C37B9B-E1A5-449A-90E4-0D02CE7FB629}"/>
              </a:ext>
            </a:extLst>
          </p:cNvPr>
          <p:cNvGrpSpPr/>
          <p:nvPr/>
        </p:nvGrpSpPr>
        <p:grpSpPr>
          <a:xfrm>
            <a:off x="4876800" y="3091765"/>
            <a:ext cx="2743200" cy="3309035"/>
            <a:chOff x="4876800" y="3091765"/>
            <a:chExt cx="2743200" cy="3309035"/>
          </a:xfrm>
        </p:grpSpPr>
        <p:sp>
          <p:nvSpPr>
            <p:cNvPr id="3" name="Flowchart: Connector 2">
              <a:extLst>
                <a:ext uri="{FF2B5EF4-FFF2-40B4-BE49-F238E27FC236}">
                  <a16:creationId xmlns:a16="http://schemas.microsoft.com/office/drawing/2014/main" xmlns="" id="{D7856101-9BE0-48EC-A7B7-7AE38136E08D}"/>
                </a:ext>
              </a:extLst>
            </p:cNvPr>
            <p:cNvSpPr/>
            <p:nvPr/>
          </p:nvSpPr>
          <p:spPr>
            <a:xfrm>
              <a:off x="4876800" y="3657600"/>
              <a:ext cx="2743200" cy="2743200"/>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xmlns="" id="{FDAA8CDA-1F3D-4CBB-BFFF-F4A8A07001A1}"/>
                </a:ext>
              </a:extLst>
            </p:cNvPr>
            <p:cNvCxnSpPr>
              <a:cxnSpLocks/>
              <a:stCxn id="3" idx="7"/>
              <a:endCxn id="3" idx="3"/>
            </p:cNvCxnSpPr>
            <p:nvPr/>
          </p:nvCxnSpPr>
          <p:spPr>
            <a:xfrm flipH="1">
              <a:off x="5278532" y="4059332"/>
              <a:ext cx="1939736" cy="19397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E53A622C-BCAC-46D3-AEED-7E220D406A8E}"/>
                </a:ext>
              </a:extLst>
            </p:cNvPr>
            <p:cNvSpPr txBox="1"/>
            <p:nvPr/>
          </p:nvSpPr>
          <p:spPr>
            <a:xfrm rot="18886053">
              <a:off x="4544577" y="4380532"/>
              <a:ext cx="3100754" cy="523220"/>
            </a:xfrm>
            <a:prstGeom prst="rect">
              <a:avLst/>
            </a:prstGeom>
            <a:noFill/>
          </p:spPr>
          <p:txBody>
            <a:bodyPr wrap="square" rtlCol="0">
              <a:spAutoFit/>
            </a:bodyPr>
            <a:lstStyle/>
            <a:p>
              <a:r>
                <a:rPr lang="en-US" sz="2800" dirty="0"/>
                <a:t>Do Not Mix</a:t>
              </a:r>
            </a:p>
          </p:txBody>
        </p:sp>
        <p:pic>
          <p:nvPicPr>
            <p:cNvPr id="10" name="Graphic 9" descr="Flask">
              <a:extLst>
                <a:ext uri="{FF2B5EF4-FFF2-40B4-BE49-F238E27FC236}">
                  <a16:creationId xmlns:a16="http://schemas.microsoft.com/office/drawing/2014/main" xmlns="" id="{30E779F0-EF3D-4001-80AF-97F5EA2030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194996" y="4905351"/>
              <a:ext cx="914400" cy="914400"/>
            </a:xfrm>
            <a:prstGeom prst="rect">
              <a:avLst/>
            </a:prstGeom>
          </p:spPr>
        </p:pic>
      </p:grpSp>
    </p:spTree>
    <p:extLst>
      <p:ext uri="{BB962C8B-B14F-4D97-AF65-F5344CB8AC3E}">
        <p14:creationId xmlns:p14="http://schemas.microsoft.com/office/powerpoint/2010/main" val="15710181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RECOVERY DEVICES </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r>
              <a:rPr lang="en-US" dirty="0"/>
              <a:t>Technicians can only charge used CFC, HCFC, or HFC refrigerants back into the same appliance or into another appliance with the </a:t>
            </a:r>
            <a:r>
              <a:rPr lang="en-US" dirty="0">
                <a:solidFill>
                  <a:srgbClr val="FF0000"/>
                </a:solidFill>
              </a:rPr>
              <a:t>same owner</a:t>
            </a:r>
            <a:r>
              <a:rPr lang="en-US" dirty="0"/>
              <a:t>.  </a:t>
            </a:r>
          </a:p>
          <a:p>
            <a:endParaRPr lang="en-US" dirty="0"/>
          </a:p>
          <a:p>
            <a:r>
              <a:rPr lang="en-US" dirty="0"/>
              <a:t>Used refrigerant may no longer meet the AHRI standard for virgin refrigerant so it </a:t>
            </a:r>
            <a:r>
              <a:rPr lang="en-US" dirty="0">
                <a:solidFill>
                  <a:srgbClr val="FF0000"/>
                </a:solidFill>
              </a:rPr>
              <a:t>cannot change ownership </a:t>
            </a:r>
            <a:r>
              <a:rPr lang="en-US" dirty="0"/>
              <a:t>without being reclaimed.</a:t>
            </a:r>
          </a:p>
        </p:txBody>
      </p:sp>
    </p:spTree>
    <p:extLst>
      <p:ext uri="{BB962C8B-B14F-4D97-AF65-F5344CB8AC3E}">
        <p14:creationId xmlns:p14="http://schemas.microsoft.com/office/powerpoint/2010/main" val="40739916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dirty="0"/>
              <a:t>LEAK DETECTION</a:t>
            </a:r>
          </a:p>
        </p:txBody>
      </p:sp>
      <p:sp>
        <p:nvSpPr>
          <p:cNvPr id="50179" name="Rectangle 3"/>
          <p:cNvSpPr>
            <a:spLocks noGrp="1" noChangeArrowheads="1"/>
          </p:cNvSpPr>
          <p:nvPr>
            <p:ph idx="1"/>
          </p:nvPr>
        </p:nvSpPr>
        <p:spPr>
          <a:xfrm>
            <a:off x="440286" y="1981200"/>
            <a:ext cx="8779914" cy="4572000"/>
          </a:xfrm>
          <a:ln>
            <a:noFill/>
          </a:ln>
        </p:spPr>
        <p:txBody>
          <a:bodyPr anchor="t">
            <a:normAutofit/>
          </a:bodyPr>
          <a:lstStyle/>
          <a:p>
            <a:r>
              <a:rPr lang="en-US" dirty="0"/>
              <a:t>Leak detection methods and devices used must be approved by the manufacturer.  </a:t>
            </a:r>
          </a:p>
          <a:p>
            <a:endParaRPr lang="en-US" dirty="0"/>
          </a:p>
          <a:p>
            <a:r>
              <a:rPr lang="en-US" dirty="0"/>
              <a:t>The wrong type of electronic leak detector used with a flammable refrigerant can cause an explosion and bodily injuries. </a:t>
            </a:r>
          </a:p>
          <a:p>
            <a:endParaRPr lang="en-US" dirty="0"/>
          </a:p>
          <a:p>
            <a:pPr marL="0" indent="0">
              <a:buNone/>
            </a:pPr>
            <a:endParaRPr lang="en-US" dirty="0"/>
          </a:p>
        </p:txBody>
      </p:sp>
    </p:spTree>
    <p:extLst>
      <p:ext uri="{BB962C8B-B14F-4D97-AF65-F5344CB8AC3E}">
        <p14:creationId xmlns:p14="http://schemas.microsoft.com/office/powerpoint/2010/main" val="18383572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dirty="0"/>
              <a:t>LEAK DETECTION</a:t>
            </a:r>
          </a:p>
        </p:txBody>
      </p:sp>
      <p:sp>
        <p:nvSpPr>
          <p:cNvPr id="50179" name="Rectangle 3"/>
          <p:cNvSpPr>
            <a:spLocks noGrp="1" noChangeArrowheads="1"/>
          </p:cNvSpPr>
          <p:nvPr>
            <p:ph idx="1"/>
          </p:nvPr>
        </p:nvSpPr>
        <p:spPr>
          <a:xfrm>
            <a:off x="440286" y="1981200"/>
            <a:ext cx="8779914" cy="4572000"/>
          </a:xfrm>
          <a:ln>
            <a:noFill/>
          </a:ln>
        </p:spPr>
        <p:txBody>
          <a:bodyPr anchor="t">
            <a:normAutofit lnSpcReduction="10000"/>
          </a:bodyPr>
          <a:lstStyle/>
          <a:p>
            <a:r>
              <a:rPr lang="en-US" dirty="0"/>
              <a:t>To determine the general area of a small leak, the use of an </a:t>
            </a:r>
            <a:r>
              <a:rPr lang="en-US" dirty="0">
                <a:solidFill>
                  <a:srgbClr val="FF0000"/>
                </a:solidFill>
              </a:rPr>
              <a:t>electronic or ultrasonic </a:t>
            </a:r>
            <a:r>
              <a:rPr lang="en-US" dirty="0"/>
              <a:t>leak detector is considered to be the most effective.  </a:t>
            </a:r>
          </a:p>
          <a:p>
            <a:endParaRPr lang="en-US" dirty="0"/>
          </a:p>
          <a:p>
            <a:r>
              <a:rPr lang="en-US" dirty="0"/>
              <a:t>To cause the least amount of damage to the environment, newly installed systems should be pressurized with </a:t>
            </a:r>
            <a:r>
              <a:rPr lang="en-US" dirty="0">
                <a:solidFill>
                  <a:srgbClr val="FF0000"/>
                </a:solidFill>
              </a:rPr>
              <a:t>dry nitrogen </a:t>
            </a:r>
            <a:r>
              <a:rPr lang="en-US" dirty="0"/>
              <a:t>for leak detection purposes.  </a:t>
            </a:r>
          </a:p>
        </p:txBody>
      </p:sp>
      <p:pic>
        <p:nvPicPr>
          <p:cNvPr id="4" name="Picture 4">
            <a:extLst>
              <a:ext uri="{FF2B5EF4-FFF2-40B4-BE49-F238E27FC236}">
                <a16:creationId xmlns:a16="http://schemas.microsoft.com/office/drawing/2014/main" xmlns="" id="{D94A4FBC-574C-45BC-AE3A-4C7DCD898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480" y="1981200"/>
            <a:ext cx="2607040" cy="260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1150402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dirty="0"/>
              <a:t>LEAK DETECTION</a:t>
            </a:r>
          </a:p>
        </p:txBody>
      </p:sp>
      <p:sp>
        <p:nvSpPr>
          <p:cNvPr id="50179" name="Rectangle 3"/>
          <p:cNvSpPr>
            <a:spLocks noGrp="1" noChangeArrowheads="1"/>
          </p:cNvSpPr>
          <p:nvPr>
            <p:ph idx="1"/>
          </p:nvPr>
        </p:nvSpPr>
        <p:spPr>
          <a:xfrm>
            <a:off x="440286" y="1981200"/>
            <a:ext cx="9618114" cy="4572000"/>
          </a:xfrm>
          <a:ln>
            <a:noFill/>
          </a:ln>
        </p:spPr>
        <p:txBody>
          <a:bodyPr anchor="t">
            <a:normAutofit/>
          </a:bodyPr>
          <a:lstStyle/>
          <a:p>
            <a:r>
              <a:rPr lang="en-US" dirty="0"/>
              <a:t>If an electronic leak detector is to be used, a </a:t>
            </a:r>
            <a:r>
              <a:rPr lang="en-US" dirty="0">
                <a:solidFill>
                  <a:srgbClr val="FF0000"/>
                </a:solidFill>
              </a:rPr>
              <a:t>trace of the system refrigerant </a:t>
            </a:r>
            <a:r>
              <a:rPr lang="en-US" dirty="0"/>
              <a:t>can be added to the system along with the dry nitrogen.  </a:t>
            </a:r>
          </a:p>
          <a:p>
            <a:endParaRPr lang="en-US" dirty="0"/>
          </a:p>
          <a:p>
            <a:r>
              <a:rPr lang="en-US" dirty="0"/>
              <a:t>A leak trace gas is </a:t>
            </a:r>
            <a:r>
              <a:rPr lang="en-US" dirty="0">
                <a:solidFill>
                  <a:srgbClr val="FF0000"/>
                </a:solidFill>
              </a:rPr>
              <a:t>not</a:t>
            </a:r>
            <a:r>
              <a:rPr lang="en-US" dirty="0"/>
              <a:t> considered a refrigerant under the EPA’s refrigerant management regulations.  </a:t>
            </a:r>
          </a:p>
        </p:txBody>
      </p:sp>
      <p:pic>
        <p:nvPicPr>
          <p:cNvPr id="4" name="Picture 3">
            <a:extLst>
              <a:ext uri="{FF2B5EF4-FFF2-40B4-BE49-F238E27FC236}">
                <a16:creationId xmlns:a16="http://schemas.microsoft.com/office/drawing/2014/main" xmlns="" id="{1A987A08-A4A2-4C08-8154-7870706F0670}"/>
              </a:ext>
            </a:extLst>
          </p:cNvPr>
          <p:cNvPicPr>
            <a:picLocks noChangeAspect="1"/>
          </p:cNvPicPr>
          <p:nvPr/>
        </p:nvPicPr>
        <p:blipFill>
          <a:blip r:embed="rId3"/>
          <a:stretch>
            <a:fillRect/>
          </a:stretch>
        </p:blipFill>
        <p:spPr>
          <a:xfrm>
            <a:off x="10668000" y="2105974"/>
            <a:ext cx="1268078" cy="3036071"/>
          </a:xfrm>
          <a:prstGeom prst="rect">
            <a:avLst/>
          </a:prstGeom>
        </p:spPr>
      </p:pic>
    </p:spTree>
    <p:extLst>
      <p:ext uri="{BB962C8B-B14F-4D97-AF65-F5344CB8AC3E}">
        <p14:creationId xmlns:p14="http://schemas.microsoft.com/office/powerpoint/2010/main" val="12973647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LEAK DETECTION</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r>
              <a:rPr lang="en-US" dirty="0"/>
              <a:t>Once the general area of the leak is located, the use of </a:t>
            </a:r>
            <a:r>
              <a:rPr lang="en-US" dirty="0">
                <a:solidFill>
                  <a:srgbClr val="FF0000"/>
                </a:solidFill>
              </a:rPr>
              <a:t>soap bubbles will aid in pinpointing the leak.</a:t>
            </a:r>
            <a:r>
              <a:rPr lang="en-US" dirty="0"/>
              <a:t>    </a:t>
            </a:r>
          </a:p>
          <a:p>
            <a:endParaRPr lang="en-US" dirty="0"/>
          </a:p>
          <a:p>
            <a:endParaRPr lang="en-US" dirty="0"/>
          </a:p>
          <a:p>
            <a:endParaRPr lang="en-US" dirty="0"/>
          </a:p>
          <a:p>
            <a:r>
              <a:rPr lang="en-US" dirty="0"/>
              <a:t>Finding and repairing leaks in a system will conserve refrigerant for future use.</a:t>
            </a:r>
          </a:p>
        </p:txBody>
      </p:sp>
      <p:pic>
        <p:nvPicPr>
          <p:cNvPr id="3" name="Picture 2">
            <a:extLst>
              <a:ext uri="{FF2B5EF4-FFF2-40B4-BE49-F238E27FC236}">
                <a16:creationId xmlns:a16="http://schemas.microsoft.com/office/drawing/2014/main" xmlns="" id="{377622E3-F558-49A6-8ECE-16953739BA83}"/>
              </a:ext>
            </a:extLst>
          </p:cNvPr>
          <p:cNvPicPr>
            <a:picLocks noChangeAspect="1"/>
          </p:cNvPicPr>
          <p:nvPr/>
        </p:nvPicPr>
        <p:blipFill>
          <a:blip r:embed="rId3"/>
          <a:stretch>
            <a:fillRect/>
          </a:stretch>
        </p:blipFill>
        <p:spPr>
          <a:xfrm>
            <a:off x="3377454" y="3200400"/>
            <a:ext cx="5435002" cy="1747578"/>
          </a:xfrm>
          <a:prstGeom prst="rect">
            <a:avLst/>
          </a:prstGeom>
        </p:spPr>
      </p:pic>
    </p:spTree>
    <p:extLst>
      <p:ext uri="{BB962C8B-B14F-4D97-AF65-F5344CB8AC3E}">
        <p14:creationId xmlns:p14="http://schemas.microsoft.com/office/powerpoint/2010/main" val="1712513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LEAK DETECTION</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9465714" cy="4572000"/>
          </a:xfrm>
          <a:ln>
            <a:noFill/>
          </a:ln>
        </p:spPr>
        <p:txBody>
          <a:bodyPr anchor="t">
            <a:normAutofit lnSpcReduction="10000"/>
          </a:bodyPr>
          <a:lstStyle/>
          <a:p>
            <a:r>
              <a:rPr lang="en-US" dirty="0"/>
              <a:t>Upon completion of a leak repair, and before recharging the system, </a:t>
            </a:r>
            <a:r>
              <a:rPr lang="en-US" dirty="0">
                <a:solidFill>
                  <a:srgbClr val="FF0000"/>
                </a:solidFill>
              </a:rPr>
              <a:t>install a new filter drier, and complete a standing-pressure leak check at the maximum system pressure.  </a:t>
            </a:r>
          </a:p>
          <a:p>
            <a:endParaRPr lang="en-US" dirty="0">
              <a:solidFill>
                <a:srgbClr val="FF0000"/>
              </a:solidFill>
            </a:endParaRPr>
          </a:p>
          <a:p>
            <a:r>
              <a:rPr lang="en-US" dirty="0"/>
              <a:t>For safety, any system designed to contain a flammable hydrocarbon (HC) or HFO refrigerant has to have a </a:t>
            </a:r>
            <a:r>
              <a:rPr lang="en-US" dirty="0">
                <a:solidFill>
                  <a:srgbClr val="FF0000"/>
                </a:solidFill>
              </a:rPr>
              <a:t>leak test before evacuating to 500 microns or lower</a:t>
            </a:r>
            <a:r>
              <a:rPr lang="en-US" dirty="0"/>
              <a:t>.  </a:t>
            </a:r>
          </a:p>
          <a:p>
            <a:endParaRPr lang="en-US" dirty="0"/>
          </a:p>
        </p:txBody>
      </p:sp>
      <p:pic>
        <p:nvPicPr>
          <p:cNvPr id="4" name="Picture 2">
            <a:extLst>
              <a:ext uri="{FF2B5EF4-FFF2-40B4-BE49-F238E27FC236}">
                <a16:creationId xmlns:a16="http://schemas.microsoft.com/office/drawing/2014/main" xmlns="" id="{0DFC837A-A7CF-45EE-AA3F-92D3AC243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207712" y="2286000"/>
            <a:ext cx="920576" cy="16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207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OVERVIEW OF THE EXAMINATION (Type 1I)</a:t>
            </a:r>
            <a:endParaRPr lang="en-US" altLang="en-US" dirty="0"/>
          </a:p>
        </p:txBody>
      </p:sp>
      <p:sp>
        <p:nvSpPr>
          <p:cNvPr id="7171" name="Rectangle 3"/>
          <p:cNvSpPr>
            <a:spLocks noGrp="1" noChangeArrowheads="1"/>
          </p:cNvSpPr>
          <p:nvPr>
            <p:ph idx="1"/>
          </p:nvPr>
        </p:nvSpPr>
        <p:spPr>
          <a:xfrm>
            <a:off x="497735" y="1889217"/>
            <a:ext cx="11049000" cy="3877600"/>
          </a:xfrm>
        </p:spPr>
        <p:txBody>
          <a:bodyPr anchor="t">
            <a:normAutofit/>
          </a:bodyPr>
          <a:lstStyle/>
          <a:p>
            <a:r>
              <a:rPr lang="en-US" b="1" dirty="0"/>
              <a:t>Type II. </a:t>
            </a:r>
            <a:r>
              <a:rPr lang="en-US" dirty="0"/>
              <a:t> Persons who maintain, service, repair, or dispose of appliances, containing more than 5 lbs. of refrigerant, or if the installation of such equipment requires refrigerant charging, must be certified as Type II technicians.  </a:t>
            </a:r>
          </a:p>
          <a:p>
            <a:r>
              <a:rPr lang="en-US" dirty="0"/>
              <a:t>Type II certification does not include small appliances or motor vehicle air-conditioning (MVAC) systems.</a:t>
            </a:r>
          </a:p>
          <a:p>
            <a:pPr marL="0" indent="0">
              <a:buNone/>
            </a:pPr>
            <a:endParaRPr lang="en-US" dirty="0"/>
          </a:p>
        </p:txBody>
      </p:sp>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437" t="6455" r="19653" b="6691"/>
          <a:stretch/>
        </p:blipFill>
        <p:spPr bwMode="auto">
          <a:xfrm>
            <a:off x="5366092" y="5142078"/>
            <a:ext cx="1459815" cy="171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717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04" b="4064"/>
          <a:stretch/>
        </p:blipFill>
        <p:spPr bwMode="auto">
          <a:xfrm>
            <a:off x="9645864" y="5283930"/>
            <a:ext cx="1003741" cy="150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GAS R-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3668" y="5251483"/>
            <a:ext cx="1052467" cy="15413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4268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dirty="0"/>
              <a:t>LEAK DETECTION</a:t>
            </a:r>
          </a:p>
        </p:txBody>
      </p:sp>
      <p:sp>
        <p:nvSpPr>
          <p:cNvPr id="50179" name="Rectangle 3"/>
          <p:cNvSpPr>
            <a:spLocks noGrp="1" noChangeArrowheads="1"/>
          </p:cNvSpPr>
          <p:nvPr>
            <p:ph idx="1"/>
          </p:nvPr>
        </p:nvSpPr>
        <p:spPr>
          <a:xfrm>
            <a:off x="440286" y="1981200"/>
            <a:ext cx="9465714" cy="4572000"/>
          </a:xfrm>
          <a:ln>
            <a:noFill/>
          </a:ln>
        </p:spPr>
        <p:txBody>
          <a:bodyPr anchor="t">
            <a:normAutofit/>
          </a:bodyPr>
          <a:lstStyle/>
          <a:p>
            <a:pPr marL="0" indent="0">
              <a:buNone/>
            </a:pPr>
            <a:endParaRPr lang="en-US" dirty="0"/>
          </a:p>
          <a:p>
            <a:r>
              <a:rPr lang="en-US" dirty="0"/>
              <a:t>Unlike natural gas, </a:t>
            </a:r>
            <a:r>
              <a:rPr lang="en-US" dirty="0">
                <a:solidFill>
                  <a:srgbClr val="FF0000"/>
                </a:solidFill>
              </a:rPr>
              <a:t>flammable hydrocarbon or HFO refrigerants do not contain odorants </a:t>
            </a:r>
            <a:r>
              <a:rPr lang="en-US" dirty="0"/>
              <a:t>to indicate their presence.  </a:t>
            </a:r>
          </a:p>
          <a:p>
            <a:endParaRPr lang="en-US" dirty="0"/>
          </a:p>
          <a:p>
            <a:r>
              <a:rPr lang="en-US" dirty="0">
                <a:solidFill>
                  <a:srgbClr val="FF0000"/>
                </a:solidFill>
              </a:rPr>
              <a:t>Odorants do not need to be added </a:t>
            </a:r>
            <a:r>
              <a:rPr lang="en-US" dirty="0"/>
              <a:t>to systems containing flammable refrigerants.</a:t>
            </a:r>
          </a:p>
        </p:txBody>
      </p:sp>
      <p:pic>
        <p:nvPicPr>
          <p:cNvPr id="4" name="Picture 4" descr="Animal Clip Art Description: Skunk Wearing a Gas Mask Trying to Get ...">
            <a:extLst>
              <a:ext uri="{FF2B5EF4-FFF2-40B4-BE49-F238E27FC236}">
                <a16:creationId xmlns:a16="http://schemas.microsoft.com/office/drawing/2014/main" xmlns="" id="{587D5D0C-8496-4110-B8C8-5A720C94B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618534"/>
            <a:ext cx="1905000" cy="166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920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Autofit/>
          </a:bodyPr>
          <a:lstStyle/>
          <a:p>
            <a:r>
              <a:rPr lang="en-US" altLang="en-US" dirty="0"/>
              <a:t/>
            </a:r>
            <a:br>
              <a:rPr lang="en-US" altLang="en-US" dirty="0"/>
            </a:br>
            <a:r>
              <a:rPr lang="en-US" altLang="en-US"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551314" cy="4572000"/>
          </a:xfrm>
          <a:ln>
            <a:noFill/>
          </a:ln>
        </p:spPr>
        <p:txBody>
          <a:bodyPr anchor="t">
            <a:normAutofit/>
          </a:bodyPr>
          <a:lstStyle/>
          <a:p>
            <a:r>
              <a:rPr lang="en-US" dirty="0"/>
              <a:t>The reason for dehydrating a refrigeration system is to </a:t>
            </a:r>
            <a:r>
              <a:rPr lang="en-US" dirty="0">
                <a:solidFill>
                  <a:srgbClr val="FF0000"/>
                </a:solidFill>
              </a:rPr>
              <a:t>remove water and water vapor, </a:t>
            </a:r>
            <a:r>
              <a:rPr lang="en-US" dirty="0"/>
              <a:t>and it is important to follow proper dehydration procedures.  </a:t>
            </a:r>
          </a:p>
          <a:p>
            <a:r>
              <a:rPr lang="en-US" dirty="0"/>
              <a:t>If moisture is allowed to remain in an operating refrigeration system, </a:t>
            </a:r>
            <a:r>
              <a:rPr lang="en-US" dirty="0">
                <a:solidFill>
                  <a:srgbClr val="FF0000"/>
                </a:solidFill>
              </a:rPr>
              <a:t>hydrochloric and hydrofluoric acids </a:t>
            </a:r>
            <a:r>
              <a:rPr lang="en-US" dirty="0"/>
              <a:t>may form.  </a:t>
            </a:r>
          </a:p>
        </p:txBody>
      </p:sp>
      <p:pic>
        <p:nvPicPr>
          <p:cNvPr id="4" name="Picture 3" descr="A picture containing pool ball&#10;&#10;Description generated with high confidence">
            <a:extLst>
              <a:ext uri="{FF2B5EF4-FFF2-40B4-BE49-F238E27FC236}">
                <a16:creationId xmlns:a16="http://schemas.microsoft.com/office/drawing/2014/main" xmlns="" id="{E51F396F-F277-4FB1-A14C-5D4FFEC3460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261110" y="5134024"/>
            <a:ext cx="1721090" cy="1592008"/>
          </a:xfrm>
          <a:prstGeom prst="rect">
            <a:avLst/>
          </a:prstGeom>
        </p:spPr>
      </p:pic>
      <p:pic>
        <p:nvPicPr>
          <p:cNvPr id="3" name="Picture 2" descr="A body of water&#10;&#10;Description automatically generated">
            <a:extLst>
              <a:ext uri="{FF2B5EF4-FFF2-40B4-BE49-F238E27FC236}">
                <a16:creationId xmlns:a16="http://schemas.microsoft.com/office/drawing/2014/main" xmlns="" id="{E488337A-CDFE-4DBF-8336-8284CA989863}"/>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b="24551"/>
          <a:stretch/>
        </p:blipFill>
        <p:spPr>
          <a:xfrm>
            <a:off x="9448800" y="3161123"/>
            <a:ext cx="2209800" cy="1707657"/>
          </a:xfrm>
          <a:prstGeom prst="rect">
            <a:avLst/>
          </a:prstGeom>
        </p:spPr>
      </p:pic>
      <p:sp>
        <p:nvSpPr>
          <p:cNvPr id="2" name="Thought Bubble: Cloud 1">
            <a:extLst>
              <a:ext uri="{FF2B5EF4-FFF2-40B4-BE49-F238E27FC236}">
                <a16:creationId xmlns:a16="http://schemas.microsoft.com/office/drawing/2014/main" xmlns="" id="{0CBE6F63-9157-4048-A54E-6CAEE0163F77}"/>
              </a:ext>
            </a:extLst>
          </p:cNvPr>
          <p:cNvSpPr/>
          <p:nvPr/>
        </p:nvSpPr>
        <p:spPr>
          <a:xfrm>
            <a:off x="9982200" y="2159669"/>
            <a:ext cx="1676400" cy="838200"/>
          </a:xfrm>
          <a:prstGeom prst="cloudCallout">
            <a:avLst>
              <a:gd name="adj1" fmla="val -18681"/>
              <a:gd name="adj2" fmla="val 46711"/>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7786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Autofit/>
          </a:bodyPr>
          <a:lstStyle/>
          <a:p>
            <a:r>
              <a:rPr lang="en-US" altLang="en-US" dirty="0"/>
              <a:t/>
            </a:r>
            <a:br>
              <a:rPr lang="en-US" altLang="en-US" dirty="0"/>
            </a:br>
            <a:r>
              <a:rPr lang="en-US" altLang="en-US"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246514" cy="4572000"/>
          </a:xfrm>
          <a:ln>
            <a:noFill/>
          </a:ln>
        </p:spPr>
        <p:txBody>
          <a:bodyPr anchor="t">
            <a:normAutofit/>
          </a:bodyPr>
          <a:lstStyle/>
          <a:p>
            <a:r>
              <a:rPr lang="en-US" dirty="0"/>
              <a:t>To dehydrate a system, it should be evacuated.  It is </a:t>
            </a:r>
            <a:r>
              <a:rPr lang="en-US" dirty="0">
                <a:solidFill>
                  <a:srgbClr val="FF0000"/>
                </a:solidFill>
              </a:rPr>
              <a:t>not</a:t>
            </a:r>
            <a:r>
              <a:rPr lang="en-US" dirty="0"/>
              <a:t> possible to over-evacuate a system.  </a:t>
            </a:r>
          </a:p>
          <a:p>
            <a:endParaRPr lang="en-US" dirty="0"/>
          </a:p>
          <a:p>
            <a:r>
              <a:rPr lang="en-US" dirty="0"/>
              <a:t>Most manufacturers require system evacuation to </a:t>
            </a:r>
            <a:r>
              <a:rPr lang="en-US" dirty="0">
                <a:solidFill>
                  <a:srgbClr val="FF0000"/>
                </a:solidFill>
              </a:rPr>
              <a:t>500 microns</a:t>
            </a:r>
            <a:r>
              <a:rPr lang="en-US" dirty="0"/>
              <a:t>, or lower, which can be measured with a micron gauge. </a:t>
            </a:r>
          </a:p>
        </p:txBody>
      </p:sp>
      <p:grpSp>
        <p:nvGrpSpPr>
          <p:cNvPr id="3" name="Group 2">
            <a:extLst>
              <a:ext uri="{FF2B5EF4-FFF2-40B4-BE49-F238E27FC236}">
                <a16:creationId xmlns:a16="http://schemas.microsoft.com/office/drawing/2014/main" xmlns="" id="{A3274F85-5727-4D7C-B83A-F850B5D6EA67}"/>
              </a:ext>
            </a:extLst>
          </p:cNvPr>
          <p:cNvGrpSpPr/>
          <p:nvPr/>
        </p:nvGrpSpPr>
        <p:grpSpPr>
          <a:xfrm>
            <a:off x="8686800" y="3581400"/>
            <a:ext cx="2362200" cy="2753436"/>
            <a:chOff x="8686800" y="3581400"/>
            <a:chExt cx="2362200" cy="2753436"/>
          </a:xfrm>
        </p:grpSpPr>
        <p:pic>
          <p:nvPicPr>
            <p:cNvPr id="1027" name="Picture 3">
              <a:extLst>
                <a:ext uri="{FF2B5EF4-FFF2-40B4-BE49-F238E27FC236}">
                  <a16:creationId xmlns:a16="http://schemas.microsoft.com/office/drawing/2014/main" xmlns="" id="{18729799-C06E-47F5-B655-AFA6B45A4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3581400"/>
              <a:ext cx="2362200" cy="2753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Rectangle 1">
              <a:extLst>
                <a:ext uri="{FF2B5EF4-FFF2-40B4-BE49-F238E27FC236}">
                  <a16:creationId xmlns:a16="http://schemas.microsoft.com/office/drawing/2014/main" xmlns="" id="{A698BE92-771E-4361-B0AA-0354AD8F6A97}"/>
                </a:ext>
              </a:extLst>
            </p:cNvPr>
            <p:cNvSpPr/>
            <p:nvPr/>
          </p:nvSpPr>
          <p:spPr>
            <a:xfrm>
              <a:off x="9765632" y="4028572"/>
              <a:ext cx="77724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dirty="0">
                  <a:solidFill>
                    <a:schemeClr val="tx1"/>
                  </a:solidFill>
                </a:rPr>
                <a:t>500</a:t>
              </a:r>
            </a:p>
          </p:txBody>
        </p:sp>
      </p:grpSp>
    </p:spTree>
    <p:extLst>
      <p:ext uri="{BB962C8B-B14F-4D97-AF65-F5344CB8AC3E}">
        <p14:creationId xmlns:p14="http://schemas.microsoft.com/office/powerpoint/2010/main" val="36644699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Autofit/>
          </a:bodyPr>
          <a:lstStyle/>
          <a:p>
            <a:r>
              <a:rPr lang="en-US" altLang="en-US" dirty="0"/>
              <a:t/>
            </a:r>
            <a:br>
              <a:rPr lang="en-US" altLang="en-US" dirty="0"/>
            </a:br>
            <a:r>
              <a:rPr lang="en-US" altLang="en-US"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475114" cy="4572000"/>
          </a:xfrm>
          <a:ln>
            <a:noFill/>
          </a:ln>
        </p:spPr>
        <p:txBody>
          <a:bodyPr anchor="t">
            <a:normAutofit/>
          </a:bodyPr>
          <a:lstStyle/>
          <a:p>
            <a:pPr marL="0" indent="0">
              <a:buNone/>
            </a:pPr>
            <a:endParaRPr lang="en-US" dirty="0"/>
          </a:p>
          <a:p>
            <a:pPr marL="0" indent="0">
              <a:buNone/>
            </a:pPr>
            <a:r>
              <a:rPr lang="en-US" dirty="0"/>
              <a:t>Never evacuate a </a:t>
            </a:r>
            <a:r>
              <a:rPr lang="en-US" dirty="0">
                <a:solidFill>
                  <a:srgbClr val="FF0000"/>
                </a:solidFill>
              </a:rPr>
              <a:t>system to the ambient air </a:t>
            </a:r>
            <a:r>
              <a:rPr lang="en-US" dirty="0"/>
              <a:t>without first following proper recovery procedures and attaining the mandated recovery level required by EPA regulations.</a:t>
            </a:r>
          </a:p>
          <a:p>
            <a:endParaRPr lang="en-US" dirty="0"/>
          </a:p>
        </p:txBody>
      </p:sp>
      <p:pic>
        <p:nvPicPr>
          <p:cNvPr id="4" name="Picture 3">
            <a:extLst>
              <a:ext uri="{FF2B5EF4-FFF2-40B4-BE49-F238E27FC236}">
                <a16:creationId xmlns:a16="http://schemas.microsoft.com/office/drawing/2014/main" xmlns="" id="{0CBBD165-7DA3-4DFD-B837-15704591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3396916"/>
            <a:ext cx="1882639" cy="2187181"/>
          </a:xfrm>
          <a:prstGeom prst="rect">
            <a:avLst/>
          </a:prstGeom>
        </p:spPr>
      </p:pic>
      <p:sp>
        <p:nvSpPr>
          <p:cNvPr id="2" name="Thought Bubble: Cloud 1">
            <a:extLst>
              <a:ext uri="{FF2B5EF4-FFF2-40B4-BE49-F238E27FC236}">
                <a16:creationId xmlns:a16="http://schemas.microsoft.com/office/drawing/2014/main" xmlns="" id="{F576859A-AE11-4CD3-AAE3-751873565A59}"/>
              </a:ext>
            </a:extLst>
          </p:cNvPr>
          <p:cNvSpPr/>
          <p:nvPr/>
        </p:nvSpPr>
        <p:spPr>
          <a:xfrm>
            <a:off x="10417039" y="1997242"/>
            <a:ext cx="1524000" cy="1524000"/>
          </a:xfrm>
          <a:prstGeom prst="cloudCallout">
            <a:avLst>
              <a:gd name="adj1" fmla="val -51623"/>
              <a:gd name="adj2" fmla="val 14618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166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a:bodyPr>
          <a:lstStyle/>
          <a:p>
            <a:r>
              <a:rPr lang="en-US" altLang="en-US" dirty="0"/>
              <a:t>DEHYDRATION</a:t>
            </a:r>
          </a:p>
        </p:txBody>
      </p:sp>
      <p:sp>
        <p:nvSpPr>
          <p:cNvPr id="87043" name="Rectangle 3"/>
          <p:cNvSpPr>
            <a:spLocks noGrp="1" noChangeArrowheads="1"/>
          </p:cNvSpPr>
          <p:nvPr>
            <p:ph idx="1"/>
          </p:nvPr>
        </p:nvSpPr>
        <p:spPr>
          <a:xfrm>
            <a:off x="440286" y="1981200"/>
            <a:ext cx="8703714" cy="3877600"/>
          </a:xfrm>
        </p:spPr>
        <p:txBody>
          <a:bodyPr>
            <a:normAutofit lnSpcReduction="10000"/>
          </a:bodyPr>
          <a:lstStyle/>
          <a:p>
            <a:pPr marL="0" indent="0">
              <a:buNone/>
            </a:pPr>
            <a:r>
              <a:rPr lang="en-US" altLang="en-US" dirty="0"/>
              <a:t>The factors affecting the speed and efficiency of evacuation are:</a:t>
            </a:r>
          </a:p>
          <a:p>
            <a:pPr marL="914400" indent="-398463"/>
            <a:r>
              <a:rPr lang="en-US" altLang="en-US" dirty="0">
                <a:solidFill>
                  <a:srgbClr val="0000CC"/>
                </a:solidFill>
              </a:rPr>
              <a:t>Size of equipment being evacuated</a:t>
            </a:r>
          </a:p>
          <a:p>
            <a:pPr marL="914400" indent="-398463"/>
            <a:r>
              <a:rPr lang="en-US" altLang="en-US" dirty="0">
                <a:solidFill>
                  <a:srgbClr val="0000CC"/>
                </a:solidFill>
              </a:rPr>
              <a:t>Ambient temperature</a:t>
            </a:r>
          </a:p>
          <a:p>
            <a:pPr marL="914400" indent="-398463"/>
            <a:r>
              <a:rPr lang="en-US" altLang="en-US" dirty="0">
                <a:solidFill>
                  <a:srgbClr val="0000CC"/>
                </a:solidFill>
              </a:rPr>
              <a:t>Amount of moisture in the system</a:t>
            </a:r>
          </a:p>
          <a:p>
            <a:pPr marL="914400" indent="-398463"/>
            <a:r>
              <a:rPr lang="en-US" altLang="en-US" dirty="0">
                <a:solidFill>
                  <a:srgbClr val="0000CC"/>
                </a:solidFill>
              </a:rPr>
              <a:t>The size of the vacuum pump and suction hose</a:t>
            </a:r>
          </a:p>
        </p:txBody>
      </p:sp>
      <p:pic>
        <p:nvPicPr>
          <p:cNvPr id="4" name="Picture 3">
            <a:extLst>
              <a:ext uri="{FF2B5EF4-FFF2-40B4-BE49-F238E27FC236}">
                <a16:creationId xmlns:a16="http://schemas.microsoft.com/office/drawing/2014/main" xmlns="" id="{855F4DB0-2D28-44C4-AF53-2BDB2D68FE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1099" y="2136658"/>
            <a:ext cx="1602701" cy="1869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 name="Picture 1">
            <a:extLst>
              <a:ext uri="{FF2B5EF4-FFF2-40B4-BE49-F238E27FC236}">
                <a16:creationId xmlns:a16="http://schemas.microsoft.com/office/drawing/2014/main" xmlns="" id="{0656C962-CFF7-4124-8FDA-3304D05DC166}"/>
              </a:ext>
            </a:extLst>
          </p:cNvPr>
          <p:cNvPicPr>
            <a:picLocks noChangeAspect="1"/>
          </p:cNvPicPr>
          <p:nvPr/>
        </p:nvPicPr>
        <p:blipFill rotWithShape="1">
          <a:blip r:embed="rId4"/>
          <a:srcRect l="11143" t="3131" r="28286" b="6364"/>
          <a:stretch/>
        </p:blipFill>
        <p:spPr>
          <a:xfrm>
            <a:off x="9751099" y="4114800"/>
            <a:ext cx="1752600" cy="1851804"/>
          </a:xfrm>
          <a:prstGeom prst="rect">
            <a:avLst/>
          </a:prstGeom>
        </p:spPr>
      </p:pic>
      <p:sp>
        <p:nvSpPr>
          <p:cNvPr id="3" name="TextBox 2">
            <a:extLst>
              <a:ext uri="{FF2B5EF4-FFF2-40B4-BE49-F238E27FC236}">
                <a16:creationId xmlns:a16="http://schemas.microsoft.com/office/drawing/2014/main" xmlns="" id="{310CBF48-D799-47B5-953B-7F61AC902071}"/>
              </a:ext>
            </a:extLst>
          </p:cNvPr>
          <p:cNvSpPr txBox="1"/>
          <p:nvPr/>
        </p:nvSpPr>
        <p:spPr>
          <a:xfrm>
            <a:off x="10158084" y="5925011"/>
            <a:ext cx="1019830" cy="461665"/>
          </a:xfrm>
          <a:prstGeom prst="rect">
            <a:avLst/>
          </a:prstGeom>
          <a:noFill/>
        </p:spPr>
        <p:txBody>
          <a:bodyPr wrap="none" rtlCol="0">
            <a:spAutoFit/>
          </a:bodyPr>
          <a:lstStyle/>
          <a:p>
            <a:r>
              <a:rPr lang="en-US" sz="2400" dirty="0"/>
              <a:t>½ </a:t>
            </a:r>
            <a:r>
              <a:rPr lang="en-US" sz="2000" b="0" dirty="0"/>
              <a:t>Hose</a:t>
            </a:r>
            <a:endParaRPr lang="en-US" sz="2400" b="0" dirty="0"/>
          </a:p>
        </p:txBody>
      </p:sp>
      <p:pic>
        <p:nvPicPr>
          <p:cNvPr id="7" name="Graphic 6" descr="Snowman">
            <a:extLst>
              <a:ext uri="{FF2B5EF4-FFF2-40B4-BE49-F238E27FC236}">
                <a16:creationId xmlns:a16="http://schemas.microsoft.com/office/drawing/2014/main" xmlns="" id="{CBEE9773-0837-4B82-B14C-9C21D99CD5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249741" y="3545145"/>
            <a:ext cx="749710" cy="74971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Autofit/>
          </a:bodyPr>
          <a:lstStyle/>
          <a:p>
            <a:r>
              <a:rPr lang="en-US" altLang="en-US" dirty="0"/>
              <a:t/>
            </a:r>
            <a:br>
              <a:rPr lang="en-US" altLang="en-US" dirty="0"/>
            </a:br>
            <a:r>
              <a:rPr lang="en-US" altLang="en-US"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246514" cy="4572000"/>
          </a:xfrm>
          <a:ln>
            <a:noFill/>
          </a:ln>
        </p:spPr>
        <p:txBody>
          <a:bodyPr anchor="t">
            <a:normAutofit/>
          </a:bodyPr>
          <a:lstStyle/>
          <a:p>
            <a:r>
              <a:rPr lang="en-US" dirty="0"/>
              <a:t>In addition, vacuum lines (hoses) should be </a:t>
            </a:r>
            <a:r>
              <a:rPr lang="en-US" dirty="0">
                <a:solidFill>
                  <a:srgbClr val="FF0000"/>
                </a:solidFill>
              </a:rPr>
              <a:t>equal to or larger than </a:t>
            </a:r>
            <a:r>
              <a:rPr lang="en-US" dirty="0"/>
              <a:t>the pump intake connection.  </a:t>
            </a:r>
          </a:p>
          <a:p>
            <a:endParaRPr lang="en-US" dirty="0"/>
          </a:p>
          <a:p>
            <a:r>
              <a:rPr lang="en-US" dirty="0"/>
              <a:t>The brand of a micron gauge </a:t>
            </a:r>
            <a:r>
              <a:rPr lang="en-US" dirty="0">
                <a:solidFill>
                  <a:srgbClr val="FF0000"/>
                </a:solidFill>
              </a:rPr>
              <a:t>does not </a:t>
            </a:r>
            <a:r>
              <a:rPr lang="en-US" dirty="0"/>
              <a:t>usually affect the speed of evacuation, but the method used to connect it to the system may.  </a:t>
            </a:r>
          </a:p>
        </p:txBody>
      </p:sp>
      <p:grpSp>
        <p:nvGrpSpPr>
          <p:cNvPr id="2" name="Group 1">
            <a:extLst>
              <a:ext uri="{FF2B5EF4-FFF2-40B4-BE49-F238E27FC236}">
                <a16:creationId xmlns:a16="http://schemas.microsoft.com/office/drawing/2014/main" xmlns="" id="{9A04574E-7390-4D62-85BE-DEC110336FD7}"/>
              </a:ext>
            </a:extLst>
          </p:cNvPr>
          <p:cNvGrpSpPr/>
          <p:nvPr/>
        </p:nvGrpSpPr>
        <p:grpSpPr>
          <a:xfrm>
            <a:off x="9372600" y="1981200"/>
            <a:ext cx="1841500" cy="2147576"/>
            <a:chOff x="10334458" y="2514600"/>
            <a:chExt cx="1841500" cy="2147576"/>
          </a:xfrm>
        </p:grpSpPr>
        <p:pic>
          <p:nvPicPr>
            <p:cNvPr id="2051" name="Picture 3">
              <a:extLst>
                <a:ext uri="{FF2B5EF4-FFF2-40B4-BE49-F238E27FC236}">
                  <a16:creationId xmlns:a16="http://schemas.microsoft.com/office/drawing/2014/main" xmlns="" id="{45668487-6B1C-439F-886B-0C85D91FC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4458" y="2514600"/>
              <a:ext cx="1841500" cy="2147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Oval 3">
              <a:extLst>
                <a:ext uri="{FF2B5EF4-FFF2-40B4-BE49-F238E27FC236}">
                  <a16:creationId xmlns:a16="http://schemas.microsoft.com/office/drawing/2014/main" xmlns="" id="{96AF8D74-3777-41B7-BD72-D9522974FEF9}"/>
                </a:ext>
              </a:extLst>
            </p:cNvPr>
            <p:cNvSpPr/>
            <p:nvPr/>
          </p:nvSpPr>
          <p:spPr>
            <a:xfrm>
              <a:off x="10775848" y="2667000"/>
              <a:ext cx="931314" cy="990600"/>
            </a:xfrm>
            <a:prstGeom prst="ellipse">
              <a:avLst/>
            </a:prstGeom>
            <a:noFill/>
            <a:ln w="57150">
              <a:solidFill>
                <a:srgbClr val="71E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50A9347B-2EAF-4562-A21E-91A2E13689DC}"/>
              </a:ext>
            </a:extLst>
          </p:cNvPr>
          <p:cNvPicPr>
            <a:picLocks noChangeAspect="1"/>
          </p:cNvPicPr>
          <p:nvPr/>
        </p:nvPicPr>
        <p:blipFill>
          <a:blip r:embed="rId4"/>
          <a:stretch>
            <a:fillRect/>
          </a:stretch>
        </p:blipFill>
        <p:spPr>
          <a:xfrm>
            <a:off x="9448800" y="4648200"/>
            <a:ext cx="1514553" cy="1760473"/>
          </a:xfrm>
          <a:prstGeom prst="rect">
            <a:avLst/>
          </a:prstGeom>
        </p:spPr>
      </p:pic>
    </p:spTree>
    <p:extLst>
      <p:ext uri="{BB962C8B-B14F-4D97-AF65-F5344CB8AC3E}">
        <p14:creationId xmlns:p14="http://schemas.microsoft.com/office/powerpoint/2010/main" val="18320418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DEHYDRATION</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7255914" cy="4572000"/>
          </a:xfrm>
          <a:ln>
            <a:noFill/>
          </a:ln>
        </p:spPr>
        <p:txBody>
          <a:bodyPr anchor="t">
            <a:normAutofit fontScale="92500" lnSpcReduction="20000"/>
          </a:bodyPr>
          <a:lstStyle/>
          <a:p>
            <a:r>
              <a:rPr lang="en-US" dirty="0"/>
              <a:t>The piping connection to the vacuum pump should be as </a:t>
            </a:r>
            <a:r>
              <a:rPr lang="en-US" dirty="0">
                <a:solidFill>
                  <a:srgbClr val="FF0000"/>
                </a:solidFill>
              </a:rPr>
              <a:t>short a length as possible and as large in diameter as possible.  </a:t>
            </a:r>
          </a:p>
          <a:p>
            <a:r>
              <a:rPr lang="en-US" dirty="0"/>
              <a:t>For accurate readings during evacuation, the system vacuum gauge should be connected as </a:t>
            </a:r>
            <a:r>
              <a:rPr lang="en-US" dirty="0">
                <a:solidFill>
                  <a:srgbClr val="FF0000"/>
                </a:solidFill>
              </a:rPr>
              <a:t>far away from the vacuum pump </a:t>
            </a:r>
            <a:r>
              <a:rPr lang="en-US" dirty="0"/>
              <a:t>as possible.  </a:t>
            </a:r>
          </a:p>
          <a:p>
            <a:r>
              <a:rPr lang="en-US" dirty="0"/>
              <a:t>Measuring a final system vacuum should be done with the system </a:t>
            </a:r>
            <a:r>
              <a:rPr lang="en-US" dirty="0">
                <a:solidFill>
                  <a:srgbClr val="FF0000"/>
                </a:solidFill>
              </a:rPr>
              <a:t>isolated and the vacuum pump turned off.</a:t>
            </a:r>
          </a:p>
          <a:p>
            <a:endParaRPr lang="en-US" dirty="0"/>
          </a:p>
          <a:p>
            <a:endParaRPr lang="en-US" dirty="0"/>
          </a:p>
        </p:txBody>
      </p:sp>
      <p:pic>
        <p:nvPicPr>
          <p:cNvPr id="3" name="Picture 2">
            <a:extLst>
              <a:ext uri="{FF2B5EF4-FFF2-40B4-BE49-F238E27FC236}">
                <a16:creationId xmlns:a16="http://schemas.microsoft.com/office/drawing/2014/main" xmlns="" id="{F779C20C-8152-4FF0-9EE1-E2C8D8DB8F85}"/>
              </a:ext>
            </a:extLst>
          </p:cNvPr>
          <p:cNvPicPr>
            <a:picLocks noChangeAspect="1"/>
          </p:cNvPicPr>
          <p:nvPr/>
        </p:nvPicPr>
        <p:blipFill>
          <a:blip r:embed="rId3"/>
          <a:stretch>
            <a:fillRect/>
          </a:stretch>
        </p:blipFill>
        <p:spPr>
          <a:xfrm>
            <a:off x="7924800" y="2819400"/>
            <a:ext cx="4060248" cy="2710267"/>
          </a:xfrm>
          <a:prstGeom prst="rect">
            <a:avLst/>
          </a:prstGeom>
        </p:spPr>
      </p:pic>
      <p:sp>
        <p:nvSpPr>
          <p:cNvPr id="5" name="TextBox 4">
            <a:extLst>
              <a:ext uri="{FF2B5EF4-FFF2-40B4-BE49-F238E27FC236}">
                <a16:creationId xmlns:a16="http://schemas.microsoft.com/office/drawing/2014/main" xmlns="" id="{7ABB1148-7023-4DED-BB73-79642ABF47E7}"/>
              </a:ext>
            </a:extLst>
          </p:cNvPr>
          <p:cNvSpPr txBox="1"/>
          <p:nvPr/>
        </p:nvSpPr>
        <p:spPr>
          <a:xfrm>
            <a:off x="9144000" y="2819400"/>
            <a:ext cx="1018227" cy="369332"/>
          </a:xfrm>
          <a:prstGeom prst="rect">
            <a:avLst/>
          </a:prstGeom>
          <a:noFill/>
        </p:spPr>
        <p:txBody>
          <a:bodyPr wrap="none" rtlCol="0">
            <a:spAutoFit/>
          </a:bodyPr>
          <a:lstStyle/>
          <a:p>
            <a:r>
              <a:rPr lang="en-US" sz="1800" dirty="0"/>
              <a:t>¼” Hose</a:t>
            </a:r>
          </a:p>
        </p:txBody>
      </p:sp>
    </p:spTree>
    <p:extLst>
      <p:ext uri="{BB962C8B-B14F-4D97-AF65-F5344CB8AC3E}">
        <p14:creationId xmlns:p14="http://schemas.microsoft.com/office/powerpoint/2010/main" val="1085910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DEHYDRATION</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8246514" cy="4572000"/>
          </a:xfrm>
          <a:ln>
            <a:noFill/>
          </a:ln>
        </p:spPr>
        <p:txBody>
          <a:bodyPr anchor="t">
            <a:normAutofit/>
          </a:bodyPr>
          <a:lstStyle/>
          <a:p>
            <a:r>
              <a:rPr lang="en-US" dirty="0"/>
              <a:t>A system that will not hold a vacuum after it has been evacuated </a:t>
            </a:r>
            <a:r>
              <a:rPr lang="en-US" dirty="0">
                <a:solidFill>
                  <a:srgbClr val="FF0000"/>
                </a:solidFill>
              </a:rPr>
              <a:t>probably has a leak</a:t>
            </a:r>
            <a:r>
              <a:rPr lang="en-US" dirty="0"/>
              <a:t>.  </a:t>
            </a:r>
          </a:p>
          <a:p>
            <a:r>
              <a:rPr lang="en-US" dirty="0"/>
              <a:t>During evacuation, you may wish to </a:t>
            </a:r>
            <a:r>
              <a:rPr lang="en-US" dirty="0">
                <a:solidFill>
                  <a:srgbClr val="FF0000"/>
                </a:solidFill>
              </a:rPr>
              <a:t>heat</a:t>
            </a:r>
            <a:r>
              <a:rPr lang="en-US" dirty="0"/>
              <a:t> the refrigeration system to </a:t>
            </a:r>
            <a:r>
              <a:rPr lang="en-US" dirty="0">
                <a:solidFill>
                  <a:srgbClr val="FF0000"/>
                </a:solidFill>
              </a:rPr>
              <a:t>decrease dehydration time</a:t>
            </a:r>
            <a:r>
              <a:rPr lang="en-US" dirty="0"/>
              <a:t>.  </a:t>
            </a:r>
          </a:p>
          <a:p>
            <a:r>
              <a:rPr lang="en-US" dirty="0">
                <a:solidFill>
                  <a:srgbClr val="FF0000"/>
                </a:solidFill>
              </a:rPr>
              <a:t>Tapping a compressor </a:t>
            </a:r>
            <a:r>
              <a:rPr lang="en-US" dirty="0"/>
              <a:t>with a rubber mallet will aid in releasing trapped refrigerant from the oil.  </a:t>
            </a:r>
          </a:p>
          <a:p>
            <a:endParaRPr lang="en-US" dirty="0"/>
          </a:p>
          <a:p>
            <a:endParaRPr lang="en-US" dirty="0"/>
          </a:p>
        </p:txBody>
      </p:sp>
      <p:grpSp>
        <p:nvGrpSpPr>
          <p:cNvPr id="4" name="Group 3">
            <a:extLst>
              <a:ext uri="{FF2B5EF4-FFF2-40B4-BE49-F238E27FC236}">
                <a16:creationId xmlns:a16="http://schemas.microsoft.com/office/drawing/2014/main" xmlns="" id="{2A710684-FF2F-4661-8EF8-CA0C0ADB58AF}"/>
              </a:ext>
            </a:extLst>
          </p:cNvPr>
          <p:cNvGrpSpPr/>
          <p:nvPr/>
        </p:nvGrpSpPr>
        <p:grpSpPr>
          <a:xfrm>
            <a:off x="9220200" y="2255471"/>
            <a:ext cx="2362200" cy="1173529"/>
            <a:chOff x="4528885" y="3774778"/>
            <a:chExt cx="4114800" cy="2392729"/>
          </a:xfrm>
        </p:grpSpPr>
        <p:sp>
          <p:nvSpPr>
            <p:cNvPr id="5" name="Can 1">
              <a:extLst>
                <a:ext uri="{FF2B5EF4-FFF2-40B4-BE49-F238E27FC236}">
                  <a16:creationId xmlns:a16="http://schemas.microsoft.com/office/drawing/2014/main" xmlns="" id="{D7B4D994-14E9-403D-959D-47E6B0DC0D01}"/>
                </a:ext>
              </a:extLst>
            </p:cNvPr>
            <p:cNvSpPr/>
            <p:nvPr/>
          </p:nvSpPr>
          <p:spPr>
            <a:xfrm rot="5400000">
              <a:off x="6205285" y="3729107"/>
              <a:ext cx="762000" cy="4114800"/>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80ED8EFA-CADE-46E2-9532-D70FFFAF115F}"/>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rot="5163340">
              <a:off x="7183158" y="3961055"/>
              <a:ext cx="1619797" cy="1247244"/>
            </a:xfrm>
            <a:prstGeom prst="rect">
              <a:avLst/>
            </a:prstGeom>
          </p:spPr>
        </p:pic>
      </p:grpSp>
      <p:pic>
        <p:nvPicPr>
          <p:cNvPr id="3074" name="Picture 2" descr="https://tse1.mm.bing.net/th?id=OIP.28cZnm-96vkSVYYkK21N0wHaHa&amp;pid=Api&amp;P=0&amp;w=300&amp;h=300">
            <a:extLst>
              <a:ext uri="{FF2B5EF4-FFF2-40B4-BE49-F238E27FC236}">
                <a16:creationId xmlns:a16="http://schemas.microsoft.com/office/drawing/2014/main" xmlns="" id="{E32BEE48-B0A8-440D-9862-1D312E3ED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5088349"/>
            <a:ext cx="1301262"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2200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t>DEHYDRATION</a:t>
            </a:r>
            <a:r>
              <a:rPr lang="en-US" altLang="en-US" dirty="0"/>
              <a:t/>
            </a:r>
            <a:br>
              <a:rPr lang="en-US" altLang="en-US" dirty="0"/>
            </a:br>
            <a:endParaRPr lang="en-US" altLang="en-US" dirty="0"/>
          </a:p>
        </p:txBody>
      </p:sp>
      <p:sp>
        <p:nvSpPr>
          <p:cNvPr id="50179" name="Rectangle 3"/>
          <p:cNvSpPr>
            <a:spLocks noGrp="1" noChangeArrowheads="1"/>
          </p:cNvSpPr>
          <p:nvPr>
            <p:ph idx="1"/>
          </p:nvPr>
        </p:nvSpPr>
        <p:spPr>
          <a:xfrm>
            <a:off x="440286" y="1981200"/>
            <a:ext cx="9465714" cy="4876800"/>
          </a:xfrm>
          <a:ln>
            <a:noFill/>
          </a:ln>
        </p:spPr>
        <p:txBody>
          <a:bodyPr anchor="t">
            <a:normAutofit fontScale="92500" lnSpcReduction="10000"/>
          </a:bodyPr>
          <a:lstStyle/>
          <a:p>
            <a:r>
              <a:rPr lang="en-US" dirty="0"/>
              <a:t>Dehydration is complete when the vacuum gauge/indicator shows that you have reached and held the required vacuum of </a:t>
            </a:r>
            <a:r>
              <a:rPr lang="en-US" dirty="0">
                <a:solidFill>
                  <a:srgbClr val="FF0000"/>
                </a:solidFill>
              </a:rPr>
              <a:t>500 microns or less</a:t>
            </a:r>
            <a:r>
              <a:rPr lang="en-US" dirty="0"/>
              <a:t>.  </a:t>
            </a:r>
          </a:p>
          <a:p>
            <a:endParaRPr lang="en-US" sz="1800" dirty="0"/>
          </a:p>
          <a:p>
            <a:r>
              <a:rPr lang="en-US" dirty="0"/>
              <a:t>If the pressure increases then stops for a few minutes then rises more, there is probably </a:t>
            </a:r>
            <a:r>
              <a:rPr lang="en-US" dirty="0">
                <a:solidFill>
                  <a:srgbClr val="FF0000"/>
                </a:solidFill>
              </a:rPr>
              <a:t>moisture left in the system</a:t>
            </a:r>
            <a:r>
              <a:rPr lang="en-US" dirty="0"/>
              <a:t>.  </a:t>
            </a:r>
          </a:p>
          <a:p>
            <a:endParaRPr lang="en-US" sz="1800" dirty="0"/>
          </a:p>
          <a:p>
            <a:r>
              <a:rPr lang="en-US" dirty="0"/>
              <a:t>If the pressure </a:t>
            </a:r>
            <a:r>
              <a:rPr lang="en-US" dirty="0">
                <a:solidFill>
                  <a:srgbClr val="FF0000"/>
                </a:solidFill>
              </a:rPr>
              <a:t>steadily rises</a:t>
            </a:r>
            <a:r>
              <a:rPr lang="en-US" dirty="0"/>
              <a:t>, there is probably a leak. </a:t>
            </a:r>
          </a:p>
          <a:p>
            <a:endParaRPr lang="en-US" dirty="0"/>
          </a:p>
        </p:txBody>
      </p:sp>
      <p:pic>
        <p:nvPicPr>
          <p:cNvPr id="2" name="Picture 1">
            <a:extLst>
              <a:ext uri="{FF2B5EF4-FFF2-40B4-BE49-F238E27FC236}">
                <a16:creationId xmlns:a16="http://schemas.microsoft.com/office/drawing/2014/main" xmlns="" id="{7FDACCC3-9CB3-465C-9D4A-C4D3A3C52254}"/>
              </a:ext>
            </a:extLst>
          </p:cNvPr>
          <p:cNvPicPr>
            <a:picLocks noChangeAspect="1"/>
          </p:cNvPicPr>
          <p:nvPr/>
        </p:nvPicPr>
        <p:blipFill>
          <a:blip r:embed="rId3"/>
          <a:stretch>
            <a:fillRect/>
          </a:stretch>
        </p:blipFill>
        <p:spPr>
          <a:xfrm>
            <a:off x="10043244" y="4038600"/>
            <a:ext cx="1905000" cy="1905000"/>
          </a:xfrm>
          <a:prstGeom prst="rect">
            <a:avLst/>
          </a:prstGeom>
        </p:spPr>
      </p:pic>
      <p:pic>
        <p:nvPicPr>
          <p:cNvPr id="3" name="Picture 2">
            <a:extLst>
              <a:ext uri="{FF2B5EF4-FFF2-40B4-BE49-F238E27FC236}">
                <a16:creationId xmlns:a16="http://schemas.microsoft.com/office/drawing/2014/main" xmlns="" id="{E1C584E0-7D24-4FCD-B9D6-B58AF64D9CFC}"/>
              </a:ext>
            </a:extLst>
          </p:cNvPr>
          <p:cNvPicPr>
            <a:picLocks noChangeAspect="1"/>
          </p:cNvPicPr>
          <p:nvPr/>
        </p:nvPicPr>
        <p:blipFill>
          <a:blip r:embed="rId4"/>
          <a:stretch>
            <a:fillRect/>
          </a:stretch>
        </p:blipFill>
        <p:spPr>
          <a:xfrm>
            <a:off x="10239775" y="2054200"/>
            <a:ext cx="1511939" cy="1755800"/>
          </a:xfrm>
          <a:prstGeom prst="rect">
            <a:avLst/>
          </a:prstGeom>
        </p:spPr>
      </p:pic>
    </p:spTree>
    <p:extLst>
      <p:ext uri="{BB962C8B-B14F-4D97-AF65-F5344CB8AC3E}">
        <p14:creationId xmlns:p14="http://schemas.microsoft.com/office/powerpoint/2010/main" val="16722500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solidFill>
                  <a:srgbClr val="FFFFFF"/>
                </a:solidFill>
              </a:rPr>
              <a:t>SAFETY/GENERAL</a:t>
            </a:r>
            <a:r>
              <a:rPr lang="en-US" b="1" dirty="0">
                <a:effectLst/>
              </a:rPr>
              <a:t/>
            </a:r>
            <a:br>
              <a:rPr lang="en-US" b="1" dirty="0">
                <a:effectLst/>
              </a:rPr>
            </a:br>
            <a:endParaRPr lang="en-US" altLang="en-US" dirty="0"/>
          </a:p>
        </p:txBody>
      </p:sp>
      <p:sp>
        <p:nvSpPr>
          <p:cNvPr id="50179" name="Rectangle 3"/>
          <p:cNvSpPr>
            <a:spLocks noGrp="1" noChangeArrowheads="1"/>
          </p:cNvSpPr>
          <p:nvPr>
            <p:ph idx="1"/>
          </p:nvPr>
        </p:nvSpPr>
        <p:spPr>
          <a:xfrm>
            <a:off x="416839" y="1981200"/>
            <a:ext cx="9591833" cy="4800600"/>
          </a:xfrm>
          <a:ln>
            <a:noFill/>
          </a:ln>
        </p:spPr>
        <p:txBody>
          <a:bodyPr anchor="t">
            <a:normAutofit fontScale="85000" lnSpcReduction="10000"/>
          </a:bodyPr>
          <a:lstStyle/>
          <a:p>
            <a:r>
              <a:rPr lang="en-US" dirty="0"/>
              <a:t>The EPA is concerned not only with the prevention of refrigerant venting, but with the technician’s overall safety.  </a:t>
            </a:r>
          </a:p>
          <a:p>
            <a:endParaRPr lang="en-US" sz="1200" dirty="0"/>
          </a:p>
          <a:p>
            <a:r>
              <a:rPr lang="en-US" dirty="0"/>
              <a:t>When handling and filling refrigerant cylinders or operating recovery or recycling equipment, you should wear </a:t>
            </a:r>
            <a:r>
              <a:rPr lang="en-US" dirty="0">
                <a:solidFill>
                  <a:srgbClr val="FF0000"/>
                </a:solidFill>
              </a:rPr>
              <a:t>safety glasses, protective gloves,</a:t>
            </a:r>
            <a:r>
              <a:rPr lang="en-US" dirty="0"/>
              <a:t> and follow all equipment manufacturer’s safety precautions.  </a:t>
            </a:r>
          </a:p>
          <a:p>
            <a:endParaRPr lang="en-US" sz="1200" dirty="0"/>
          </a:p>
          <a:p>
            <a:r>
              <a:rPr lang="en-US" dirty="0"/>
              <a:t>Make sure your recovery machine is grounded when in use, especially when recovering a flammable refrigerant.</a:t>
            </a:r>
          </a:p>
        </p:txBody>
      </p:sp>
      <p:grpSp>
        <p:nvGrpSpPr>
          <p:cNvPr id="4" name="Group 3">
            <a:extLst>
              <a:ext uri="{FF2B5EF4-FFF2-40B4-BE49-F238E27FC236}">
                <a16:creationId xmlns:a16="http://schemas.microsoft.com/office/drawing/2014/main" xmlns="" id="{BB309E4F-F245-412E-8940-47BB8E470DD8}"/>
              </a:ext>
            </a:extLst>
          </p:cNvPr>
          <p:cNvGrpSpPr/>
          <p:nvPr/>
        </p:nvGrpSpPr>
        <p:grpSpPr>
          <a:xfrm>
            <a:off x="10008673" y="3429000"/>
            <a:ext cx="1766487" cy="1514384"/>
            <a:chOff x="6297986" y="4857374"/>
            <a:chExt cx="1766487" cy="1514384"/>
          </a:xfrm>
        </p:grpSpPr>
        <p:pic>
          <p:nvPicPr>
            <p:cNvPr id="5" name="Picture 4">
              <a:extLst>
                <a:ext uri="{FF2B5EF4-FFF2-40B4-BE49-F238E27FC236}">
                  <a16:creationId xmlns:a16="http://schemas.microsoft.com/office/drawing/2014/main" xmlns="" id="{FB37DD9A-AED5-477B-BE0A-653548B1CD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1587" b="21587"/>
            <a:stretch>
              <a:fillRect/>
            </a:stretch>
          </p:blipFill>
          <p:spPr bwMode="auto">
            <a:xfrm>
              <a:off x="7226273" y="4933823"/>
              <a:ext cx="838200" cy="476377"/>
            </a:xfrm>
            <a:prstGeom prst="rect">
              <a:avLst/>
            </a:prstGeo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xmlns="" id="{C2E67013-B10C-4D18-BCC1-5B8569FE6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702" r="20950"/>
            <a:stretch>
              <a:fillRect/>
            </a:stretch>
          </p:blipFill>
          <p:spPr bwMode="auto">
            <a:xfrm>
              <a:off x="6978713" y="5410200"/>
              <a:ext cx="747879" cy="961558"/>
            </a:xfrm>
            <a:prstGeom prst="rect">
              <a:avLst/>
            </a:prstGeo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7" name="Picture 8" descr="North's K2 Series hard hat saves the contractor money without ...">
              <a:extLst>
                <a:ext uri="{FF2B5EF4-FFF2-40B4-BE49-F238E27FC236}">
                  <a16:creationId xmlns:a16="http://schemas.microsoft.com/office/drawing/2014/main" xmlns="" id="{B3D93AA5-40E0-4C32-B5A0-71F23A90DB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7986" y="4857374"/>
              <a:ext cx="939717" cy="7044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9" name="Picture 8" descr="A close up of a stop sign&#10;&#10;Description generated with very high confidence">
            <a:extLst>
              <a:ext uri="{FF2B5EF4-FFF2-40B4-BE49-F238E27FC236}">
                <a16:creationId xmlns:a16="http://schemas.microsoft.com/office/drawing/2014/main" xmlns="" id="{D9004263-362E-4314-ADCF-FDB14BDF67A7}"/>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12021" t="2837" r="11901" b="40282"/>
          <a:stretch/>
        </p:blipFill>
        <p:spPr>
          <a:xfrm>
            <a:off x="10166392" y="1792405"/>
            <a:ext cx="1453767" cy="1453768"/>
          </a:xfrm>
          <a:prstGeom prst="rect">
            <a:avLst/>
          </a:prstGeom>
        </p:spPr>
      </p:pic>
      <p:pic>
        <p:nvPicPr>
          <p:cNvPr id="1028" name="Picture 4" descr="https://tse3.mm.bing.net/th?id=OIP.kCnbINESxhL8o48HvTrWlwHaHa&amp;pid=Api&amp;P=0&amp;w=300&amp;h=300">
            <a:extLst>
              <a:ext uri="{FF2B5EF4-FFF2-40B4-BE49-F238E27FC236}">
                <a16:creationId xmlns:a16="http://schemas.microsoft.com/office/drawing/2014/main" xmlns="" id="{FC9C7887-0580-44D2-ABCC-B046C72119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04796" y="5626475"/>
            <a:ext cx="1088480" cy="10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1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OVERVIEW OF THE EXAMINATION (Type III)</a:t>
            </a:r>
            <a:endParaRPr lang="en-US" altLang="en-US" dirty="0"/>
          </a:p>
        </p:txBody>
      </p:sp>
      <p:sp>
        <p:nvSpPr>
          <p:cNvPr id="8195" name="Rectangle 3"/>
          <p:cNvSpPr>
            <a:spLocks noGrp="1" noChangeArrowheads="1"/>
          </p:cNvSpPr>
          <p:nvPr>
            <p:ph idx="1"/>
          </p:nvPr>
        </p:nvSpPr>
        <p:spPr>
          <a:xfrm>
            <a:off x="440286" y="1981200"/>
            <a:ext cx="8385713" cy="4648200"/>
          </a:xfrm>
        </p:spPr>
        <p:txBody>
          <a:bodyPr anchor="t">
            <a:normAutofit fontScale="92500" lnSpcReduction="20000"/>
          </a:bodyPr>
          <a:lstStyle/>
          <a:p>
            <a:r>
              <a:rPr lang="en-US" b="1" dirty="0"/>
              <a:t>Type III.</a:t>
            </a:r>
            <a:r>
              <a:rPr lang="en-US" dirty="0"/>
              <a:t> Persons who maintain, service, repair, or dispose of low-pressure appliances, such as centrifugal and chillers, must be certified as </a:t>
            </a:r>
            <a:br>
              <a:rPr lang="en-US" dirty="0"/>
            </a:br>
            <a:r>
              <a:rPr lang="en-US" dirty="0"/>
              <a:t>Type III technicians.  </a:t>
            </a:r>
          </a:p>
          <a:p>
            <a:r>
              <a:rPr lang="en-US" dirty="0"/>
              <a:t>Low-pressure appliances operate with low-pressure refrigerants, which have pressures of 30 psig, or lower, at a liquid-phase temperature of 104°F.  HCFC-123 used in chillers is a “low-pressure refrigerant” under EPA’s Section 608 regulations to replace CFC-11.</a:t>
            </a: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18" t="31353" r="26933" b="29603"/>
          <a:stretch/>
        </p:blipFill>
        <p:spPr bwMode="auto">
          <a:xfrm>
            <a:off x="8825999" y="2021977"/>
            <a:ext cx="2963211" cy="218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image1ws.indotrading.com/s3/productimages/co18055/p342247/w220-h220/80d8a092-4729-4c58-8f77-6fa9bde74d77w.jpg">
            <a:extLst>
              <a:ext uri="{FF2B5EF4-FFF2-40B4-BE49-F238E27FC236}">
                <a16:creationId xmlns:a16="http://schemas.microsoft.com/office/drawing/2014/main" xmlns="" id="{73966CB8-AD25-4DA0-AFA7-EB98767FD7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45" t="8450" r="15928" b="8694"/>
          <a:stretch/>
        </p:blipFill>
        <p:spPr bwMode="auto">
          <a:xfrm>
            <a:off x="10040306" y="4251992"/>
            <a:ext cx="1255388" cy="14302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xmlns="" id="{44CB6BBE-0294-4BB5-8449-21C561616A3B}"/>
              </a:ext>
            </a:extLst>
          </p:cNvPr>
          <p:cNvGrpSpPr/>
          <p:nvPr/>
        </p:nvGrpSpPr>
        <p:grpSpPr>
          <a:xfrm>
            <a:off x="1420623" y="2361057"/>
            <a:ext cx="1778379" cy="3649218"/>
            <a:chOff x="1420623" y="2361057"/>
            <a:chExt cx="1778379" cy="3649218"/>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177" y="2361057"/>
              <a:ext cx="471270" cy="17783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623" y="4231896"/>
              <a:ext cx="1778379" cy="17783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grpSp>
      <p:sp>
        <p:nvSpPr>
          <p:cNvPr id="102402"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SAFETY/GENERAL</a:t>
            </a:r>
            <a:endParaRPr lang="en-US" altLang="en-US" dirty="0"/>
          </a:p>
        </p:txBody>
      </p:sp>
      <p:sp>
        <p:nvSpPr>
          <p:cNvPr id="2" name="Content Placeholder 1">
            <a:extLst>
              <a:ext uri="{FF2B5EF4-FFF2-40B4-BE49-F238E27FC236}">
                <a16:creationId xmlns:a16="http://schemas.microsoft.com/office/drawing/2014/main" xmlns="" id="{4E7D18CA-F635-49BA-951F-0D84BA1C6FEF}"/>
              </a:ext>
            </a:extLst>
          </p:cNvPr>
          <p:cNvSpPr>
            <a:spLocks noGrp="1"/>
          </p:cNvSpPr>
          <p:nvPr>
            <p:ph idx="1"/>
          </p:nvPr>
        </p:nvSpPr>
        <p:spPr>
          <a:xfrm>
            <a:off x="4505325" y="1905000"/>
            <a:ext cx="7240141" cy="4572000"/>
          </a:xfrm>
        </p:spPr>
        <p:txBody>
          <a:bodyPr anchor="t">
            <a:normAutofit/>
          </a:bodyPr>
          <a:lstStyle/>
          <a:p>
            <a:pPr marL="0" indent="0">
              <a:lnSpc>
                <a:spcPct val="90000"/>
              </a:lnSpc>
              <a:buNone/>
              <a:defRPr/>
            </a:pPr>
            <a:r>
              <a:rPr lang="en-US" dirty="0"/>
              <a:t>When pressurizing a system with nitrogen, you should:</a:t>
            </a:r>
            <a:endParaRPr lang="en-US" sz="2800" dirty="0"/>
          </a:p>
          <a:p>
            <a:pPr>
              <a:lnSpc>
                <a:spcPct val="90000"/>
              </a:lnSpc>
              <a:spcBef>
                <a:spcPts val="600"/>
              </a:spcBef>
              <a:defRPr/>
            </a:pPr>
            <a:r>
              <a:rPr lang="en-US" sz="2800" dirty="0"/>
              <a:t>Charge through a </a:t>
            </a:r>
            <a:r>
              <a:rPr lang="en-US" sz="2800" dirty="0">
                <a:solidFill>
                  <a:srgbClr val="FF0000"/>
                </a:solidFill>
              </a:rPr>
              <a:t>regulator.</a:t>
            </a:r>
            <a:r>
              <a:rPr lang="en-US" sz="2800" dirty="0"/>
              <a:t> </a:t>
            </a:r>
          </a:p>
          <a:p>
            <a:pPr>
              <a:lnSpc>
                <a:spcPct val="90000"/>
              </a:lnSpc>
              <a:spcBef>
                <a:spcPts val="0"/>
              </a:spcBef>
              <a:defRPr/>
            </a:pPr>
            <a:r>
              <a:rPr lang="en-US" sz="2800" dirty="0"/>
              <a:t>Insert a relief valve in the downstream line from the pressure regulator.  </a:t>
            </a:r>
            <a:endParaRPr lang="en-US" sz="2800" dirty="0">
              <a:solidFill>
                <a:srgbClr val="FF0000"/>
              </a:solidFill>
            </a:endParaRPr>
          </a:p>
          <a:p>
            <a:pPr>
              <a:lnSpc>
                <a:spcPct val="90000"/>
              </a:lnSpc>
              <a:spcBef>
                <a:spcPts val="600"/>
              </a:spcBef>
              <a:defRPr/>
            </a:pPr>
            <a:r>
              <a:rPr lang="en-US" sz="2800" dirty="0">
                <a:solidFill>
                  <a:srgbClr val="FF0000"/>
                </a:solidFill>
              </a:rPr>
              <a:t>Relief valves MUST NOT be installed in series.  </a:t>
            </a:r>
            <a:r>
              <a:rPr lang="en-US" sz="2800" dirty="0">
                <a:solidFill>
                  <a:schemeClr val="tx1"/>
                </a:solidFill>
              </a:rPr>
              <a:t>If corrosion build-up is found within the body of a relief valve, the valve MUST be replaced.</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t/>
            </a:r>
            <a:br>
              <a:rPr lang="en-US" altLang="en-US" dirty="0"/>
            </a:br>
            <a:r>
              <a:rPr lang="en-US" altLang="en-US" sz="4400" dirty="0">
                <a:solidFill>
                  <a:srgbClr val="FFFFFF"/>
                </a:solidFill>
              </a:rPr>
              <a:t>SAFETY/GENERAL</a:t>
            </a:r>
            <a:r>
              <a:rPr lang="en-US" b="1" dirty="0">
                <a:effectLst/>
              </a:rPr>
              <a:t/>
            </a:r>
            <a:br>
              <a:rPr lang="en-US" b="1" dirty="0">
                <a:effectLst/>
              </a:rPr>
            </a:br>
            <a:endParaRPr lang="en-US" altLang="en-US" dirty="0"/>
          </a:p>
        </p:txBody>
      </p:sp>
      <p:sp>
        <p:nvSpPr>
          <p:cNvPr id="50179" name="Rectangle 3"/>
          <p:cNvSpPr>
            <a:spLocks noGrp="1" noChangeArrowheads="1"/>
          </p:cNvSpPr>
          <p:nvPr>
            <p:ph idx="1"/>
          </p:nvPr>
        </p:nvSpPr>
        <p:spPr>
          <a:xfrm>
            <a:off x="416839" y="1981200"/>
            <a:ext cx="8447609" cy="4800600"/>
          </a:xfrm>
          <a:ln>
            <a:noFill/>
          </a:ln>
        </p:spPr>
        <p:txBody>
          <a:bodyPr anchor="t">
            <a:normAutofit/>
          </a:bodyPr>
          <a:lstStyle/>
          <a:p>
            <a:r>
              <a:rPr lang="en-US" dirty="0"/>
              <a:t>When leak checking a system, NEVER pressurize the system with oxygen or compressed air.  </a:t>
            </a:r>
          </a:p>
          <a:p>
            <a:endParaRPr lang="en-US" dirty="0"/>
          </a:p>
          <a:p>
            <a:r>
              <a:rPr lang="en-US" dirty="0"/>
              <a:t>When mixed with some refrigerants or compressor </a:t>
            </a:r>
            <a:r>
              <a:rPr lang="en-US" dirty="0">
                <a:solidFill>
                  <a:srgbClr val="FF0000"/>
                </a:solidFill>
              </a:rPr>
              <a:t>oil, oxygen </a:t>
            </a:r>
            <a:r>
              <a:rPr lang="en-US" dirty="0"/>
              <a:t>or compressed air can cause an </a:t>
            </a:r>
            <a:r>
              <a:rPr lang="en-US" dirty="0">
                <a:solidFill>
                  <a:srgbClr val="FF0000"/>
                </a:solidFill>
              </a:rPr>
              <a:t>explosion.  </a:t>
            </a:r>
            <a:br>
              <a:rPr lang="en-US" dirty="0">
                <a:solidFill>
                  <a:srgbClr val="FF0000"/>
                </a:solidFill>
              </a:rPr>
            </a:br>
            <a:endParaRPr lang="en-US" dirty="0"/>
          </a:p>
        </p:txBody>
      </p:sp>
      <p:pic>
        <p:nvPicPr>
          <p:cNvPr id="4102" name="Picture 6" descr="https://thumbs.dreamstime.com/z/oil-drop-cartoon-many-expression-isolated-white-background-37504180.jpg">
            <a:extLst>
              <a:ext uri="{FF2B5EF4-FFF2-40B4-BE49-F238E27FC236}">
                <a16:creationId xmlns:a16="http://schemas.microsoft.com/office/drawing/2014/main" xmlns="" id="{A738549B-BF61-4D98-A71D-3156AFE88C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32" r="62558" b="72222"/>
          <a:stretch/>
        </p:blipFill>
        <p:spPr bwMode="auto">
          <a:xfrm>
            <a:off x="8839200" y="2336068"/>
            <a:ext cx="1295839" cy="21597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69A42F2-AB18-4D9E-9669-5155E77A8BCB}"/>
              </a:ext>
            </a:extLst>
          </p:cNvPr>
          <p:cNvPicPr>
            <a:picLocks noChangeAspect="1"/>
          </p:cNvPicPr>
          <p:nvPr/>
        </p:nvPicPr>
        <p:blipFill>
          <a:blip r:embed="rId4"/>
          <a:stretch>
            <a:fillRect/>
          </a:stretch>
        </p:blipFill>
        <p:spPr>
          <a:xfrm>
            <a:off x="10287000" y="1828800"/>
            <a:ext cx="1752600" cy="2466785"/>
          </a:xfrm>
          <a:prstGeom prst="rect">
            <a:avLst/>
          </a:prstGeom>
        </p:spPr>
      </p:pic>
      <p:sp>
        <p:nvSpPr>
          <p:cNvPr id="2" name="Explosion: 14 Points 1">
            <a:extLst>
              <a:ext uri="{FF2B5EF4-FFF2-40B4-BE49-F238E27FC236}">
                <a16:creationId xmlns:a16="http://schemas.microsoft.com/office/drawing/2014/main" xmlns="" id="{EDE81FD0-8103-4CC8-9E7B-52B239DDFA8A}"/>
              </a:ext>
            </a:extLst>
          </p:cNvPr>
          <p:cNvSpPr/>
          <p:nvPr/>
        </p:nvSpPr>
        <p:spPr>
          <a:xfrm>
            <a:off x="8864448" y="4274440"/>
            <a:ext cx="3327552" cy="2400300"/>
          </a:xfrm>
          <a:prstGeom prst="irregularSeal2">
            <a:avLst/>
          </a:prstGeom>
          <a:solidFill>
            <a:srgbClr val="F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Oil, Oxygen</a:t>
            </a:r>
          </a:p>
        </p:txBody>
      </p:sp>
    </p:spTree>
    <p:extLst>
      <p:ext uri="{BB962C8B-B14F-4D97-AF65-F5344CB8AC3E}">
        <p14:creationId xmlns:p14="http://schemas.microsoft.com/office/powerpoint/2010/main" val="39270396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3"/>
          <p:cNvSpPr>
            <a:spLocks noGrp="1"/>
          </p:cNvSpPr>
          <p:nvPr>
            <p:ph type="title"/>
          </p:nvPr>
        </p:nvSpPr>
        <p:spPr/>
        <p:txBody>
          <a:bodyPr/>
          <a:lstStyle/>
          <a:p>
            <a:r>
              <a:rPr lang="en-US" altLang="en-US" dirty="0">
                <a:solidFill>
                  <a:srgbClr val="FFFFFF"/>
                </a:solidFill>
              </a:rPr>
              <a:t>SAFETY/GENERAL</a:t>
            </a:r>
            <a:endParaRPr lang="en-US" altLang="en-US" dirty="0"/>
          </a:p>
        </p:txBody>
      </p:sp>
      <p:sp>
        <p:nvSpPr>
          <p:cNvPr id="5" name="Rectangle 4"/>
          <p:cNvSpPr/>
          <p:nvPr/>
        </p:nvSpPr>
        <p:spPr>
          <a:xfrm>
            <a:off x="411595" y="2712022"/>
            <a:ext cx="7696199" cy="3416320"/>
          </a:xfrm>
          <a:prstGeom prst="rect">
            <a:avLst/>
          </a:prstGeom>
        </p:spPr>
        <p:txBody>
          <a:bodyPr wrap="square">
            <a:spAutoFit/>
          </a:bodyPr>
          <a:lstStyle/>
          <a:p>
            <a:pPr marL="571500" indent="-571500" algn="l">
              <a:buFont typeface="Wingdings" panose="05000000000000000000" pitchFamily="2" charset="2"/>
              <a:buChar char="§"/>
              <a:defRPr/>
            </a:pPr>
            <a:r>
              <a:rPr lang="en-US" sz="3600" dirty="0">
                <a:solidFill>
                  <a:srgbClr val="FF0000"/>
                </a:solidFill>
                <a:latin typeface="+mn-lt"/>
              </a:rPr>
              <a:t>Never</a:t>
            </a:r>
            <a:r>
              <a:rPr lang="en-US" sz="3600" b="0" dirty="0">
                <a:latin typeface="+mn-lt"/>
              </a:rPr>
              <a:t> pressurize the system with oxygen or compressed air! </a:t>
            </a:r>
          </a:p>
          <a:p>
            <a:pPr marL="571500" indent="-571500" algn="l">
              <a:buFont typeface="Wingdings" panose="05000000000000000000" pitchFamily="2" charset="2"/>
              <a:buChar char="§"/>
              <a:defRPr/>
            </a:pPr>
            <a:endParaRPr lang="en-US" sz="3600" b="0" dirty="0">
              <a:latin typeface="+mn-lt"/>
            </a:endParaRPr>
          </a:p>
          <a:p>
            <a:pPr marL="571500" indent="-571500" algn="l">
              <a:buFont typeface="Wingdings" panose="05000000000000000000" pitchFamily="2" charset="2"/>
              <a:buChar char="§"/>
              <a:defRPr/>
            </a:pPr>
            <a:r>
              <a:rPr lang="en-US" sz="3600" b="0" dirty="0">
                <a:latin typeface="+mn-lt"/>
              </a:rPr>
              <a:t>To determine the safe pressure for leak testing, check the equipment data plate.</a:t>
            </a:r>
          </a:p>
        </p:txBody>
      </p:sp>
      <p:grpSp>
        <p:nvGrpSpPr>
          <p:cNvPr id="6" name="Group 5">
            <a:extLst>
              <a:ext uri="{FF2B5EF4-FFF2-40B4-BE49-F238E27FC236}">
                <a16:creationId xmlns:a16="http://schemas.microsoft.com/office/drawing/2014/main" xmlns="" id="{9CDF454C-5C3B-4EC7-8801-C63B37E9A8CE}"/>
              </a:ext>
            </a:extLst>
          </p:cNvPr>
          <p:cNvGrpSpPr/>
          <p:nvPr/>
        </p:nvGrpSpPr>
        <p:grpSpPr>
          <a:xfrm>
            <a:off x="9137802" y="2394372"/>
            <a:ext cx="2438400" cy="3429000"/>
            <a:chOff x="890453" y="2446002"/>
            <a:chExt cx="2813050" cy="4392949"/>
          </a:xfrm>
        </p:grpSpPr>
        <p:grpSp>
          <p:nvGrpSpPr>
            <p:cNvPr id="4" name="Group 3">
              <a:extLst>
                <a:ext uri="{FF2B5EF4-FFF2-40B4-BE49-F238E27FC236}">
                  <a16:creationId xmlns:a16="http://schemas.microsoft.com/office/drawing/2014/main" xmlns="" id="{5AD4D1D3-6CFF-4BEE-8496-F03D3569A678}"/>
                </a:ext>
              </a:extLst>
            </p:cNvPr>
            <p:cNvGrpSpPr/>
            <p:nvPr/>
          </p:nvGrpSpPr>
          <p:grpSpPr>
            <a:xfrm>
              <a:off x="1774554" y="2446002"/>
              <a:ext cx="1014456" cy="4392949"/>
              <a:chOff x="1774554" y="2446002"/>
              <a:chExt cx="1014456" cy="4392949"/>
            </a:xfrm>
          </p:grpSpPr>
          <p:pic>
            <p:nvPicPr>
              <p:cNvPr id="3074" name="Picture 2" descr="Oxygen ( 80 cu ft) &amp; Acetylene (75 cu ft)"/>
              <p:cNvPicPr>
                <a:picLocks noChangeAspect="1" noChangeArrowheads="1"/>
              </p:cNvPicPr>
              <p:nvPr/>
            </p:nvPicPr>
            <p:blipFill rotWithShape="1">
              <a:blip r:embed="rId3">
                <a:extLst>
                  <a:ext uri="{28A0092B-C50C-407E-A947-70E740481C1C}">
                    <a14:useLocalDpi xmlns:a14="http://schemas.microsoft.com/office/drawing/2010/main" val="0"/>
                  </a:ext>
                </a:extLst>
              </a:blip>
              <a:srcRect l="12422" r="53816"/>
              <a:stretch/>
            </p:blipFill>
            <p:spPr bwMode="auto">
              <a:xfrm>
                <a:off x="1774554" y="2446002"/>
                <a:ext cx="1014456" cy="4392949"/>
              </a:xfrm>
              <a:prstGeom prst="rect">
                <a:avLst/>
              </a:prstGeom>
              <a:noFill/>
              <a:extLst>
                <a:ext uri="{909E8E84-426E-40DD-AFC4-6F175D3DCCD1}">
                  <a14:hiddenFill xmlns:a14="http://schemas.microsoft.com/office/drawing/2010/main">
                    <a:solidFill>
                      <a:srgbClr val="FFFFFF"/>
                    </a:solidFill>
                  </a14:hiddenFill>
                </a:ext>
              </a:extLst>
            </p:spPr>
          </p:pic>
          <p:pic>
            <p:nvPicPr>
              <p:cNvPr id="103431" name="Picture 4" descr="https://sp.yimg.com/ib/th?id=JN.nFTvhMwKHtbwX4RRJAZGgw&amp;pid=15.1&amp;P=0&amp;w=300&amp;h=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1" y="3834607"/>
                <a:ext cx="93635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xmlns="" id="{21079198-781A-423C-B289-7DB54577CD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890453" y="3235951"/>
              <a:ext cx="2813050" cy="2813050"/>
            </a:xfrm>
            <a:prstGeom prst="rect">
              <a:avLst/>
            </a:prstGeom>
          </p:spPr>
        </p:pic>
      </p:grpSp>
      <p:pic>
        <p:nvPicPr>
          <p:cNvPr id="9" name="Picture 8">
            <a:extLst>
              <a:ext uri="{FF2B5EF4-FFF2-40B4-BE49-F238E27FC236}">
                <a16:creationId xmlns:a16="http://schemas.microsoft.com/office/drawing/2014/main" xmlns="" id="{BDF56615-15B9-4415-BEA5-E81812733BB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7375136" y="4947077"/>
            <a:ext cx="1911911" cy="1752589"/>
          </a:xfrm>
          <a:prstGeom prst="rect">
            <a:avLst/>
          </a:prstGeom>
        </p:spPr>
      </p:pic>
      <p:sp>
        <p:nvSpPr>
          <p:cNvPr id="2" name="TextBox 1">
            <a:extLst>
              <a:ext uri="{FF2B5EF4-FFF2-40B4-BE49-F238E27FC236}">
                <a16:creationId xmlns:a16="http://schemas.microsoft.com/office/drawing/2014/main" xmlns="" id="{496257A6-CF15-464E-B660-5E063FF5786E}"/>
              </a:ext>
            </a:extLst>
          </p:cNvPr>
          <p:cNvSpPr txBox="1"/>
          <p:nvPr/>
        </p:nvSpPr>
        <p:spPr>
          <a:xfrm rot="2328362">
            <a:off x="8382000" y="3924206"/>
            <a:ext cx="3657600" cy="369332"/>
          </a:xfrm>
          <a:prstGeom prst="rect">
            <a:avLst/>
          </a:prstGeom>
          <a:noFill/>
        </p:spPr>
        <p:txBody>
          <a:bodyPr wrap="square" rtlCol="0">
            <a:spAutoFit/>
          </a:bodyPr>
          <a:lstStyle/>
          <a:p>
            <a:r>
              <a:rPr lang="en-US" sz="1800" b="0" dirty="0"/>
              <a:t>No oxygen!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tLang="en-US" dirty="0">
                <a:solidFill>
                  <a:srgbClr val="FFFFFF"/>
                </a:solidFill>
              </a:rPr>
              <a:t/>
            </a:r>
            <a:br>
              <a:rPr lang="en-US" altLang="en-US" dirty="0">
                <a:solidFill>
                  <a:srgbClr val="FFFFFF"/>
                </a:solidFill>
              </a:rPr>
            </a:br>
            <a:r>
              <a:rPr lang="en-US" altLang="en-US" sz="4400" dirty="0">
                <a:solidFill>
                  <a:srgbClr val="FFFFFF"/>
                </a:solidFill>
              </a:rPr>
              <a:t>SAFETY/GENERAL</a:t>
            </a:r>
            <a:r>
              <a:rPr lang="en-US" b="1" dirty="0">
                <a:effectLst/>
              </a:rPr>
              <a:t/>
            </a:r>
            <a:br>
              <a:rPr lang="en-US" b="1" dirty="0">
                <a:effectLst/>
              </a:rPr>
            </a:br>
            <a:endParaRPr lang="en-US" altLang="en-US" dirty="0"/>
          </a:p>
        </p:txBody>
      </p:sp>
      <p:sp>
        <p:nvSpPr>
          <p:cNvPr id="50179" name="Rectangle 3"/>
          <p:cNvSpPr>
            <a:spLocks noGrp="1" noChangeArrowheads="1"/>
          </p:cNvSpPr>
          <p:nvPr>
            <p:ph idx="1"/>
          </p:nvPr>
        </p:nvSpPr>
        <p:spPr>
          <a:xfrm>
            <a:off x="416839" y="1981200"/>
            <a:ext cx="6974561" cy="4800600"/>
          </a:xfrm>
          <a:ln>
            <a:noFill/>
          </a:ln>
        </p:spPr>
        <p:txBody>
          <a:bodyPr anchor="t">
            <a:normAutofit/>
          </a:bodyPr>
          <a:lstStyle/>
          <a:p>
            <a:pPr marL="0" indent="0">
              <a:buNone/>
            </a:pPr>
            <a:r>
              <a:rPr lang="en-US" dirty="0"/>
              <a:t>To determine the safe pressure for leak testing, check the equipment data plate for the maximum low-side test pressure value.</a:t>
            </a:r>
          </a:p>
          <a:p>
            <a:endParaRPr lang="en-US" dirty="0"/>
          </a:p>
        </p:txBody>
      </p:sp>
      <p:pic>
        <p:nvPicPr>
          <p:cNvPr id="2" name="Picture 1">
            <a:extLst>
              <a:ext uri="{FF2B5EF4-FFF2-40B4-BE49-F238E27FC236}">
                <a16:creationId xmlns:a16="http://schemas.microsoft.com/office/drawing/2014/main" xmlns="" id="{67EC66DB-A4FD-42CB-8A3D-C251249797C2}"/>
              </a:ext>
            </a:extLst>
          </p:cNvPr>
          <p:cNvPicPr>
            <a:picLocks noChangeAspect="1"/>
          </p:cNvPicPr>
          <p:nvPr/>
        </p:nvPicPr>
        <p:blipFill rotWithShape="1">
          <a:blip r:embed="rId3"/>
          <a:srcRect l="20371" t="13333" r="12963" b="12222"/>
          <a:stretch/>
        </p:blipFill>
        <p:spPr>
          <a:xfrm>
            <a:off x="8115300" y="1828800"/>
            <a:ext cx="3429000" cy="5105400"/>
          </a:xfrm>
          <a:prstGeom prst="rect">
            <a:avLst/>
          </a:prstGeom>
        </p:spPr>
      </p:pic>
      <p:sp>
        <p:nvSpPr>
          <p:cNvPr id="4" name="Oval 3">
            <a:extLst>
              <a:ext uri="{FF2B5EF4-FFF2-40B4-BE49-F238E27FC236}">
                <a16:creationId xmlns:a16="http://schemas.microsoft.com/office/drawing/2014/main" xmlns="" id="{956CED7A-BC2B-4A8E-99F7-FBCA7306653C}"/>
              </a:ext>
            </a:extLst>
          </p:cNvPr>
          <p:cNvSpPr/>
          <p:nvPr/>
        </p:nvSpPr>
        <p:spPr>
          <a:xfrm>
            <a:off x="7772400" y="3429000"/>
            <a:ext cx="4191000" cy="1295400"/>
          </a:xfrm>
          <a:prstGeom prst="ellipse">
            <a:avLst/>
          </a:prstGeom>
          <a:noFill/>
          <a:ln w="3810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4373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2"/>
          <p:cNvPicPr>
            <a:picLocks noChangeAspect="1" noChangeArrowheads="1"/>
          </p:cNvPicPr>
          <p:nvPr/>
        </p:nvPicPr>
        <p:blipFill>
          <a:blip r:embed="rId3">
            <a:extLst>
              <a:ext uri="{28A0092B-C50C-407E-A947-70E740481C1C}">
                <a14:useLocalDpi xmlns:a14="http://schemas.microsoft.com/office/drawing/2010/main" val="0"/>
              </a:ext>
            </a:extLst>
          </a:blip>
          <a:srcRect l="13440" r="12163"/>
          <a:stretch>
            <a:fillRect/>
          </a:stretch>
        </p:blipFill>
        <p:spPr bwMode="auto">
          <a:xfrm>
            <a:off x="9396949" y="2514600"/>
            <a:ext cx="235267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06499" name="Rectangle 2"/>
          <p:cNvSpPr>
            <a:spLocks noGrp="1" noChangeArrowheads="1"/>
          </p:cNvSpPr>
          <p:nvPr>
            <p:ph type="title"/>
          </p:nvPr>
        </p:nvSpPr>
        <p:spPr/>
        <p:txBody>
          <a:bodyPr/>
          <a:lstStyle/>
          <a:p>
            <a:r>
              <a:rPr lang="en-US" altLang="en-US" sz="4400" dirty="0">
                <a:solidFill>
                  <a:srgbClr val="FFFFFF"/>
                </a:solidFill>
              </a:rPr>
              <a:t>SAFETY/GENERAL</a:t>
            </a:r>
            <a:endParaRPr lang="en-US" altLang="en-US" dirty="0"/>
          </a:p>
        </p:txBody>
      </p:sp>
      <p:sp>
        <p:nvSpPr>
          <p:cNvPr id="106500" name="Rectangle 3"/>
          <p:cNvSpPr>
            <a:spLocks noGrp="1" noChangeArrowheads="1"/>
          </p:cNvSpPr>
          <p:nvPr>
            <p:ph idx="1"/>
          </p:nvPr>
        </p:nvSpPr>
        <p:spPr>
          <a:xfrm>
            <a:off x="440286" y="1981200"/>
            <a:ext cx="8398914" cy="3877600"/>
          </a:xfrm>
        </p:spPr>
        <p:txBody>
          <a:bodyPr anchor="t">
            <a:normAutofit/>
          </a:bodyPr>
          <a:lstStyle/>
          <a:p>
            <a:r>
              <a:rPr lang="en-US" altLang="en-US" dirty="0">
                <a:solidFill>
                  <a:srgbClr val="FF0000"/>
                </a:solidFill>
              </a:rPr>
              <a:t>NEVER</a:t>
            </a:r>
            <a:r>
              <a:rPr lang="en-US" altLang="en-US" dirty="0"/>
              <a:t> expose refrigerants to open flames or glowing hot metal surfaces.  </a:t>
            </a:r>
          </a:p>
          <a:p>
            <a:endParaRPr lang="en-US" altLang="en-US" dirty="0"/>
          </a:p>
          <a:p>
            <a:r>
              <a:rPr lang="en-US" altLang="en-US" dirty="0"/>
              <a:t>Although reclaimers </a:t>
            </a:r>
            <a:r>
              <a:rPr lang="en-US" altLang="en-US" dirty="0">
                <a:solidFill>
                  <a:srgbClr val="FF0000"/>
                </a:solidFill>
              </a:rPr>
              <a:t>may accept </a:t>
            </a:r>
            <a:r>
              <a:rPr lang="en-US" altLang="en-US" dirty="0">
                <a:solidFill>
                  <a:schemeClr val="tx1"/>
                </a:solidFill>
              </a:rPr>
              <a:t>visibly burned recovery tanks, at high temperatures, refrigerants decompose and form acids.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pool ball&#10;&#10;Description generated with high confidence">
            <a:extLst>
              <a:ext uri="{FF2B5EF4-FFF2-40B4-BE49-F238E27FC236}">
                <a16:creationId xmlns:a16="http://schemas.microsoft.com/office/drawing/2014/main" xmlns="" id="{D6E3BAF7-BFCF-4B58-A240-921784DAD2A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57225" y="2657022"/>
            <a:ext cx="3305175" cy="3057286"/>
          </a:xfrm>
          <a:prstGeom prst="rect">
            <a:avLst/>
          </a:prstGeom>
        </p:spPr>
      </p:pic>
      <p:sp>
        <p:nvSpPr>
          <p:cNvPr id="86018"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SAFETY/GENERAL</a:t>
            </a:r>
          </a:p>
        </p:txBody>
      </p:sp>
      <p:sp>
        <p:nvSpPr>
          <p:cNvPr id="76803" name="Rectangle 3"/>
          <p:cNvSpPr>
            <a:spLocks noGrp="1" noChangeArrowheads="1"/>
          </p:cNvSpPr>
          <p:nvPr>
            <p:ph idx="1"/>
          </p:nvPr>
        </p:nvSpPr>
        <p:spPr>
          <a:xfrm>
            <a:off x="4505325" y="2180496"/>
            <a:ext cx="7105481" cy="4045683"/>
          </a:xfrm>
        </p:spPr>
        <p:txBody>
          <a:bodyPr>
            <a:normAutofit/>
          </a:bodyPr>
          <a:lstStyle/>
          <a:p>
            <a:pPr>
              <a:defRPr/>
            </a:pPr>
            <a:r>
              <a:rPr lang="en-US" dirty="0">
                <a:solidFill>
                  <a:srgbClr val="FF0000"/>
                </a:solidFill>
              </a:rPr>
              <a:t>Hydrochloric</a:t>
            </a:r>
            <a:r>
              <a:rPr lang="en-US" dirty="0"/>
              <a:t> acid is formed if the refrigerant contains chlorine.  </a:t>
            </a:r>
          </a:p>
          <a:p>
            <a:pPr>
              <a:defRPr/>
            </a:pPr>
            <a:r>
              <a:rPr lang="en-US" dirty="0">
                <a:solidFill>
                  <a:srgbClr val="FF0000"/>
                </a:solidFill>
              </a:rPr>
              <a:t>Hydrofluoric</a:t>
            </a:r>
            <a:r>
              <a:rPr lang="en-US" dirty="0"/>
              <a:t> acid is formed if the refrigerant contains fluorine</a:t>
            </a:r>
          </a:p>
        </p:txBody>
      </p:sp>
    </p:spTree>
    <p:extLst>
      <p:ext uri="{BB962C8B-B14F-4D97-AF65-F5344CB8AC3E}">
        <p14:creationId xmlns:p14="http://schemas.microsoft.com/office/powerpoint/2010/main" val="18465218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1A3A7-B6FB-49B1-901F-CEA8856D171D}"/>
              </a:ext>
            </a:extLst>
          </p:cNvPr>
          <p:cNvSpPr>
            <a:spLocks noGrp="1"/>
          </p:cNvSpPr>
          <p:nvPr>
            <p:ph type="title"/>
          </p:nvPr>
        </p:nvSpPr>
        <p:spPr/>
        <p:txBody>
          <a:bodyPr/>
          <a:lstStyle/>
          <a:p>
            <a:r>
              <a:rPr lang="en-US" altLang="en-US" dirty="0">
                <a:solidFill>
                  <a:srgbClr val="FFFFFF"/>
                </a:solidFill>
              </a:rPr>
              <a:t>SAFETY/GENERAL</a:t>
            </a:r>
            <a:endParaRPr lang="en-US" dirty="0"/>
          </a:p>
        </p:txBody>
      </p:sp>
      <p:sp>
        <p:nvSpPr>
          <p:cNvPr id="3" name="Content Placeholder 2">
            <a:extLst>
              <a:ext uri="{FF2B5EF4-FFF2-40B4-BE49-F238E27FC236}">
                <a16:creationId xmlns:a16="http://schemas.microsoft.com/office/drawing/2014/main" xmlns="" id="{5679627C-D0E9-4FE9-A80B-40E8069BA37E}"/>
              </a:ext>
            </a:extLst>
          </p:cNvPr>
          <p:cNvSpPr>
            <a:spLocks noGrp="1"/>
          </p:cNvSpPr>
          <p:nvPr>
            <p:ph idx="1"/>
          </p:nvPr>
        </p:nvSpPr>
        <p:spPr>
          <a:xfrm>
            <a:off x="440286" y="1981200"/>
            <a:ext cx="7636914" cy="3877600"/>
          </a:xfrm>
        </p:spPr>
        <p:txBody>
          <a:bodyPr>
            <a:normAutofit/>
          </a:bodyPr>
          <a:lstStyle/>
          <a:p>
            <a:r>
              <a:rPr lang="en-US" dirty="0"/>
              <a:t>Heating a refrigerant cylinder can result in an </a:t>
            </a:r>
            <a:r>
              <a:rPr lang="en-US" dirty="0">
                <a:solidFill>
                  <a:srgbClr val="FF0000"/>
                </a:solidFill>
              </a:rPr>
              <a:t>explosion</a:t>
            </a:r>
            <a:r>
              <a:rPr lang="en-US" dirty="0"/>
              <a:t> and cause serious injuries.  </a:t>
            </a:r>
          </a:p>
          <a:p>
            <a:r>
              <a:rPr lang="en-US" dirty="0"/>
              <a:t>If oxygen is also present, it is possible to form carbon monoxide, carbon dioxide, and </a:t>
            </a:r>
            <a:r>
              <a:rPr lang="en-US" dirty="0">
                <a:solidFill>
                  <a:srgbClr val="FF0000"/>
                </a:solidFill>
              </a:rPr>
              <a:t>phosgene gas</a:t>
            </a:r>
            <a:r>
              <a:rPr lang="en-US" dirty="0"/>
              <a:t>.  </a:t>
            </a:r>
          </a:p>
        </p:txBody>
      </p:sp>
      <p:grpSp>
        <p:nvGrpSpPr>
          <p:cNvPr id="11" name="Group 10">
            <a:extLst>
              <a:ext uri="{FF2B5EF4-FFF2-40B4-BE49-F238E27FC236}">
                <a16:creationId xmlns:a16="http://schemas.microsoft.com/office/drawing/2014/main" xmlns="" id="{F355818F-7017-4015-8820-2F4F5406C795}"/>
              </a:ext>
            </a:extLst>
          </p:cNvPr>
          <p:cNvGrpSpPr/>
          <p:nvPr/>
        </p:nvGrpSpPr>
        <p:grpSpPr>
          <a:xfrm>
            <a:off x="8587147" y="2286000"/>
            <a:ext cx="3595118" cy="3420400"/>
            <a:chOff x="8587147" y="2286000"/>
            <a:chExt cx="3595118" cy="3420400"/>
          </a:xfrm>
        </p:grpSpPr>
        <p:pic>
          <p:nvPicPr>
            <p:cNvPr id="4" name="Picture 3">
              <a:extLst>
                <a:ext uri="{FF2B5EF4-FFF2-40B4-BE49-F238E27FC236}">
                  <a16:creationId xmlns:a16="http://schemas.microsoft.com/office/drawing/2014/main" xmlns="" id="{3A6855BE-874E-40F9-8892-84ECCF3B02A9}"/>
                </a:ext>
              </a:extLst>
            </p:cNvPr>
            <p:cNvPicPr>
              <a:picLocks noChangeAspect="1"/>
            </p:cNvPicPr>
            <p:nvPr/>
          </p:nvPicPr>
          <p:blipFill rotWithShape="1">
            <a:blip r:embed="rId3"/>
            <a:srcRect l="13090" r="50909" b="51515"/>
            <a:stretch/>
          </p:blipFill>
          <p:spPr>
            <a:xfrm>
              <a:off x="11003636" y="3527078"/>
              <a:ext cx="1178629" cy="1625600"/>
            </a:xfrm>
            <a:prstGeom prst="rect">
              <a:avLst/>
            </a:prstGeom>
          </p:spPr>
        </p:pic>
        <p:pic>
          <p:nvPicPr>
            <p:cNvPr id="9" name="Picture 8" descr="A picture containing indoor, cake, table, top&#10;&#10;Description automatically generated">
              <a:extLst>
                <a:ext uri="{FF2B5EF4-FFF2-40B4-BE49-F238E27FC236}">
                  <a16:creationId xmlns:a16="http://schemas.microsoft.com/office/drawing/2014/main" xmlns="" id="{B2CA5CA2-A752-492D-B801-A009914AA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844" y="2533919"/>
              <a:ext cx="1733792" cy="2772162"/>
            </a:xfrm>
            <a:prstGeom prst="rect">
              <a:avLst/>
            </a:prstGeom>
          </p:spPr>
        </p:pic>
        <p:sp>
          <p:nvSpPr>
            <p:cNvPr id="7" name="Explosion: 8 Points 6">
              <a:extLst>
                <a:ext uri="{FF2B5EF4-FFF2-40B4-BE49-F238E27FC236}">
                  <a16:creationId xmlns:a16="http://schemas.microsoft.com/office/drawing/2014/main" xmlns="" id="{4D23790D-65CE-4A9B-B585-D17DB81210A5}"/>
                </a:ext>
              </a:extLst>
            </p:cNvPr>
            <p:cNvSpPr/>
            <p:nvPr/>
          </p:nvSpPr>
          <p:spPr>
            <a:xfrm>
              <a:off x="8587147" y="2286000"/>
              <a:ext cx="3048000" cy="3420400"/>
            </a:xfrm>
            <a:prstGeom prst="irregularSeal1">
              <a:avLst/>
            </a:prstGeom>
            <a:solidFill>
              <a:srgbClr val="FF4B4B">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13292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1A3A7-B6FB-49B1-901F-CEA8856D171D}"/>
              </a:ext>
            </a:extLst>
          </p:cNvPr>
          <p:cNvSpPr>
            <a:spLocks noGrp="1"/>
          </p:cNvSpPr>
          <p:nvPr>
            <p:ph type="title"/>
          </p:nvPr>
        </p:nvSpPr>
        <p:spPr/>
        <p:txBody>
          <a:bodyPr/>
          <a:lstStyle/>
          <a:p>
            <a:r>
              <a:rPr lang="en-US" altLang="en-US" dirty="0">
                <a:solidFill>
                  <a:srgbClr val="FFFFFF"/>
                </a:solidFill>
              </a:rPr>
              <a:t>SAFETY/GENERAL</a:t>
            </a:r>
            <a:endParaRPr lang="en-US" dirty="0"/>
          </a:p>
        </p:txBody>
      </p:sp>
      <p:sp>
        <p:nvSpPr>
          <p:cNvPr id="3" name="Content Placeholder 2">
            <a:extLst>
              <a:ext uri="{FF2B5EF4-FFF2-40B4-BE49-F238E27FC236}">
                <a16:creationId xmlns:a16="http://schemas.microsoft.com/office/drawing/2014/main" xmlns="" id="{5679627C-D0E9-4FE9-A80B-40E8069BA37E}"/>
              </a:ext>
            </a:extLst>
          </p:cNvPr>
          <p:cNvSpPr>
            <a:spLocks noGrp="1"/>
          </p:cNvSpPr>
          <p:nvPr>
            <p:ph idx="1"/>
          </p:nvPr>
        </p:nvSpPr>
        <p:spPr/>
        <p:txBody>
          <a:bodyPr>
            <a:normAutofit/>
          </a:bodyPr>
          <a:lstStyle/>
          <a:p>
            <a:pPr marL="0" indent="0">
              <a:buNone/>
            </a:pPr>
            <a:r>
              <a:rPr lang="en-US" dirty="0"/>
              <a:t>If a hydrocarbon (HC) refrigerant is released into a space, and an ignition source is provided an explosion can occur if the refrigerant concentration is above the Lower Flammability Limit (LFL) and below the Upper Flammability Limit (UFL) with an ignition source. </a:t>
            </a:r>
          </a:p>
        </p:txBody>
      </p:sp>
    </p:spTree>
    <p:extLst>
      <p:ext uri="{BB962C8B-B14F-4D97-AF65-F5344CB8AC3E}">
        <p14:creationId xmlns:p14="http://schemas.microsoft.com/office/powerpoint/2010/main" val="10805714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solidFill>
                  <a:srgbClr val="FFFFFF"/>
                </a:solidFill>
              </a:rPr>
              <a:t>SAFETY/GENERAL</a:t>
            </a:r>
            <a:endParaRPr lang="en-US" altLang="en-US" dirty="0"/>
          </a:p>
        </p:txBody>
      </p:sp>
      <p:sp>
        <p:nvSpPr>
          <p:cNvPr id="70659" name="Rectangle 3"/>
          <p:cNvSpPr>
            <a:spLocks noGrp="1" noChangeArrowheads="1"/>
          </p:cNvSpPr>
          <p:nvPr>
            <p:ph idx="1"/>
          </p:nvPr>
        </p:nvSpPr>
        <p:spPr>
          <a:xfrm>
            <a:off x="440286" y="1981200"/>
            <a:ext cx="8932314" cy="3877600"/>
          </a:xfrm>
        </p:spPr>
        <p:txBody>
          <a:bodyPr anchor="t">
            <a:normAutofit fontScale="92500" lnSpcReduction="10000"/>
          </a:bodyPr>
          <a:lstStyle/>
          <a:p>
            <a:r>
              <a:rPr lang="en-US" dirty="0"/>
              <a:t>When working with any solvents, chemicals, or refrigerants, </a:t>
            </a:r>
            <a:r>
              <a:rPr lang="en-US" dirty="0">
                <a:solidFill>
                  <a:srgbClr val="FF0000"/>
                </a:solidFill>
              </a:rPr>
              <a:t>Safety Data Sheets (SDS) </a:t>
            </a:r>
            <a:r>
              <a:rPr lang="en-US" dirty="0"/>
              <a:t>should be reviewed by the technician to reference compatibility with other materials.  </a:t>
            </a:r>
          </a:p>
          <a:p>
            <a:endParaRPr lang="en-US" dirty="0"/>
          </a:p>
          <a:p>
            <a:r>
              <a:rPr lang="en-US" dirty="0">
                <a:solidFill>
                  <a:srgbClr val="FF0000"/>
                </a:solidFill>
              </a:rPr>
              <a:t>Silicone elastomers</a:t>
            </a:r>
            <a:r>
              <a:rPr lang="en-US" dirty="0"/>
              <a:t>, for example, which are used in seals and gaskets, are not compatible with </a:t>
            </a:r>
            <a:r>
              <a:rPr lang="en-US" dirty="0">
                <a:solidFill>
                  <a:srgbClr val="FF0000"/>
                </a:solidFill>
              </a:rPr>
              <a:t>HFO refrigerants.</a:t>
            </a:r>
          </a:p>
          <a:p>
            <a:endParaRPr lang="en-US" dirty="0"/>
          </a:p>
        </p:txBody>
      </p:sp>
      <p:grpSp>
        <p:nvGrpSpPr>
          <p:cNvPr id="4" name="Group 3">
            <a:extLst>
              <a:ext uri="{FF2B5EF4-FFF2-40B4-BE49-F238E27FC236}">
                <a16:creationId xmlns:a16="http://schemas.microsoft.com/office/drawing/2014/main" xmlns="" id="{75E4058E-4684-4080-B548-C968DC66F0E8}"/>
              </a:ext>
            </a:extLst>
          </p:cNvPr>
          <p:cNvGrpSpPr/>
          <p:nvPr/>
        </p:nvGrpSpPr>
        <p:grpSpPr>
          <a:xfrm>
            <a:off x="9372600" y="2077507"/>
            <a:ext cx="1966546" cy="1142999"/>
            <a:chOff x="1094154" y="3816401"/>
            <a:chExt cx="3706446" cy="2059199"/>
          </a:xfrm>
        </p:grpSpPr>
        <p:sp>
          <p:nvSpPr>
            <p:cNvPr id="5" name="Isosceles Triangle 4">
              <a:extLst>
                <a:ext uri="{FF2B5EF4-FFF2-40B4-BE49-F238E27FC236}">
                  <a16:creationId xmlns:a16="http://schemas.microsoft.com/office/drawing/2014/main" xmlns="" id="{64B92A1A-9A68-40E5-BBBA-1870C6187409}"/>
                </a:ext>
              </a:extLst>
            </p:cNvPr>
            <p:cNvSpPr/>
            <p:nvPr/>
          </p:nvSpPr>
          <p:spPr>
            <a:xfrm>
              <a:off x="1100504" y="3816401"/>
              <a:ext cx="3700096" cy="2016999"/>
            </a:xfrm>
            <a:prstGeom prst="triangle">
              <a:avLst>
                <a:gd name="adj" fmla="val 4965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oAutofit/>
            </a:bodyPr>
            <a:lstStyle/>
            <a:p>
              <a:pPr algn="ctr"/>
              <a:r>
                <a:rPr lang="en-US" sz="1400" dirty="0">
                  <a:solidFill>
                    <a:schemeClr val="tx1"/>
                  </a:solidFill>
                </a:rPr>
                <a:t>SDS</a:t>
              </a:r>
            </a:p>
            <a:p>
              <a:pPr algn="ctr"/>
              <a:r>
                <a:rPr lang="en-US" sz="1400" dirty="0">
                  <a:solidFill>
                    <a:schemeClr val="tx1"/>
                  </a:solidFill>
                </a:rPr>
                <a:t>SHEETS</a:t>
              </a:r>
            </a:p>
          </p:txBody>
        </p:sp>
        <p:cxnSp>
          <p:nvCxnSpPr>
            <p:cNvPr id="6" name="Straight Connector 5">
              <a:extLst>
                <a:ext uri="{FF2B5EF4-FFF2-40B4-BE49-F238E27FC236}">
                  <a16:creationId xmlns:a16="http://schemas.microsoft.com/office/drawing/2014/main" xmlns="" id="{AC7A7DDD-2B0B-4D02-93C7-FCB38BAE0B21}"/>
                </a:ext>
              </a:extLst>
            </p:cNvPr>
            <p:cNvCxnSpPr>
              <a:cxnSpLocks/>
              <a:endCxn id="5" idx="0"/>
            </p:cNvCxnSpPr>
            <p:nvPr/>
          </p:nvCxnSpPr>
          <p:spPr>
            <a:xfrm flipV="1">
              <a:off x="1100504" y="3816401"/>
              <a:ext cx="1837135" cy="204239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A1DAAC46-0DD7-4419-A4AA-9F45D4634CBE}"/>
                </a:ext>
              </a:extLst>
            </p:cNvPr>
            <p:cNvCxnSpPr>
              <a:cxnSpLocks/>
              <a:stCxn id="5" idx="4"/>
              <a:endCxn id="5" idx="0"/>
            </p:cNvCxnSpPr>
            <p:nvPr/>
          </p:nvCxnSpPr>
          <p:spPr>
            <a:xfrm flipH="1" flipV="1">
              <a:off x="2937639" y="3816401"/>
              <a:ext cx="1862961" cy="20169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80F5FFD6-6456-4F7A-B187-3A1839692299}"/>
                </a:ext>
              </a:extLst>
            </p:cNvPr>
            <p:cNvCxnSpPr>
              <a:cxnSpLocks/>
              <a:endCxn id="5" idx="4"/>
            </p:cNvCxnSpPr>
            <p:nvPr/>
          </p:nvCxnSpPr>
          <p:spPr>
            <a:xfrm flipV="1">
              <a:off x="1094154" y="5833400"/>
              <a:ext cx="3706446" cy="42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50" name="Picture 2" descr="http://www.advancedseals.co.uk/wp-content/uploads/2018/10/metal-detectable-silicone-rubber-seals.jpg">
            <a:extLst>
              <a:ext uri="{FF2B5EF4-FFF2-40B4-BE49-F238E27FC236}">
                <a16:creationId xmlns:a16="http://schemas.microsoft.com/office/drawing/2014/main" xmlns="" id="{925798B7-16F8-4E9C-A160-06CE713E94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2" t="22625" r="15250" b="25022"/>
          <a:stretch/>
        </p:blipFill>
        <p:spPr bwMode="auto">
          <a:xfrm>
            <a:off x="9067800" y="4633198"/>
            <a:ext cx="1837136" cy="132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053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0596" name="Picture 5" descr="https://sp.yimg.com/ib/th?id=JN.%2fjX1XKagnhRUb%2b4f6spAsQ&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6" y="2533079"/>
            <a:ext cx="2267522" cy="2267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SAFETY/GENERAL</a:t>
            </a:r>
          </a:p>
        </p:txBody>
      </p:sp>
      <p:sp>
        <p:nvSpPr>
          <p:cNvPr id="110595" name="Rectangle 3"/>
          <p:cNvSpPr>
            <a:spLocks noGrp="1" noChangeArrowheads="1"/>
          </p:cNvSpPr>
          <p:nvPr>
            <p:ph idx="1"/>
          </p:nvPr>
        </p:nvSpPr>
        <p:spPr>
          <a:xfrm>
            <a:off x="4505325" y="2180496"/>
            <a:ext cx="7105481" cy="4045683"/>
          </a:xfrm>
        </p:spPr>
        <p:txBody>
          <a:bodyPr>
            <a:normAutofit fontScale="85000" lnSpcReduction="20000"/>
          </a:bodyPr>
          <a:lstStyle/>
          <a:p>
            <a:r>
              <a:rPr lang="en-US" altLang="en-US" dirty="0"/>
              <a:t>Refrigerant vapors, or mist, in high concentrations, should not be inhaled; they may cause </a:t>
            </a:r>
            <a:r>
              <a:rPr lang="en-US" altLang="en-US" dirty="0">
                <a:solidFill>
                  <a:srgbClr val="FF0000"/>
                </a:solidFill>
              </a:rPr>
              <a:t>heart irregularities or unconsciousness.  </a:t>
            </a:r>
          </a:p>
          <a:p>
            <a:r>
              <a:rPr lang="en-US" altLang="en-US" dirty="0"/>
              <a:t>In most refrigerant accidents where death occurs</a:t>
            </a:r>
            <a:r>
              <a:rPr lang="en-US" altLang="en-US" dirty="0">
                <a:solidFill>
                  <a:srgbClr val="FF0000"/>
                </a:solidFill>
              </a:rPr>
              <a:t>, oxygen deprivation </a:t>
            </a:r>
            <a:r>
              <a:rPr lang="en-US" altLang="en-US" dirty="0"/>
              <a:t>is the major cause.  </a:t>
            </a:r>
          </a:p>
          <a:p>
            <a:r>
              <a:rPr lang="en-US" altLang="en-US" dirty="0"/>
              <a:t>According to the ASHRAE refrigerant </a:t>
            </a:r>
            <a:r>
              <a:rPr lang="en-US" altLang="en-US"/>
              <a:t>safety classification, </a:t>
            </a:r>
            <a:r>
              <a:rPr lang="en-US" altLang="en-US" dirty="0"/>
              <a:t>A1 designations would be the safest.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altLang="en-US" dirty="0"/>
              <a:t>OVERVIEW OF THE EXAMINATION (Universal)</a:t>
            </a:r>
          </a:p>
        </p:txBody>
      </p:sp>
      <p:sp>
        <p:nvSpPr>
          <p:cNvPr id="9219" name="Rectangle 3"/>
          <p:cNvSpPr>
            <a:spLocks noGrp="1" noChangeArrowheads="1"/>
          </p:cNvSpPr>
          <p:nvPr>
            <p:ph idx="1"/>
          </p:nvPr>
        </p:nvSpPr>
        <p:spPr>
          <a:xfrm>
            <a:off x="440286" y="1981200"/>
            <a:ext cx="11309338" cy="1219200"/>
          </a:xfrm>
        </p:spPr>
        <p:txBody>
          <a:bodyPr anchor="t">
            <a:normAutofit fontScale="85000" lnSpcReduction="20000"/>
          </a:bodyPr>
          <a:lstStyle/>
          <a:p>
            <a:r>
              <a:rPr lang="en-US" b="1" dirty="0"/>
              <a:t>Universal.</a:t>
            </a:r>
            <a:r>
              <a:rPr lang="en-US" dirty="0"/>
              <a:t>  Persons, who maintain, service, or repair both low and high-pressure equipment, as well as small appliances, must be certified as Universal technicians.</a:t>
            </a:r>
          </a:p>
          <a:p>
            <a:endParaRPr lang="en-US" dirty="0"/>
          </a:p>
        </p:txBody>
      </p:sp>
      <p:pic>
        <p:nvPicPr>
          <p:cNvPr id="3" name="Picture 2">
            <a:extLst>
              <a:ext uri="{FF2B5EF4-FFF2-40B4-BE49-F238E27FC236}">
                <a16:creationId xmlns:a16="http://schemas.microsoft.com/office/drawing/2014/main" xmlns="" id="{3A1F1406-B1EA-4AE4-A73B-9251F82AD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622" y="3181350"/>
            <a:ext cx="4213178" cy="3487043"/>
          </a:xfrm>
          <a:prstGeom prst="rect">
            <a:avLst/>
          </a:prstGeom>
          <a:ln>
            <a:solidFill>
              <a:schemeClr val="tx1"/>
            </a:solidFill>
          </a:ln>
        </p:spPr>
      </p:pic>
    </p:spTree>
    <p:extLst>
      <p:ext uri="{BB962C8B-B14F-4D97-AF65-F5344CB8AC3E}">
        <p14:creationId xmlns:p14="http://schemas.microsoft.com/office/powerpoint/2010/main" val="23304307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SAFETY/GENERAL</a:t>
            </a:r>
          </a:p>
        </p:txBody>
      </p:sp>
      <p:sp>
        <p:nvSpPr>
          <p:cNvPr id="3" name="Content Placeholder 2"/>
          <p:cNvSpPr>
            <a:spLocks noGrp="1"/>
          </p:cNvSpPr>
          <p:nvPr>
            <p:ph idx="1"/>
          </p:nvPr>
        </p:nvSpPr>
        <p:spPr>
          <a:xfrm>
            <a:off x="440286" y="1981200"/>
            <a:ext cx="11309338" cy="4648200"/>
          </a:xfrm>
        </p:spPr>
        <p:txBody>
          <a:bodyPr anchor="t">
            <a:normAutofit/>
          </a:bodyPr>
          <a:lstStyle/>
          <a:p>
            <a:pPr>
              <a:buFont typeface="Wingdings" panose="05000000000000000000" pitchFamily="2" charset="2"/>
              <a:buChar char="§"/>
            </a:pPr>
            <a:r>
              <a:rPr lang="en-US" dirty="0"/>
              <a:t>Never apply an open flame or live steam to a flammable refrigerant cylinder, do not cut or weld any refrigerant line while refrigerant is in the unit, and do not use oxygen to purge lines or to pressurize the machine. </a:t>
            </a:r>
          </a:p>
          <a:p>
            <a:pPr>
              <a:buFont typeface="Wingdings" panose="05000000000000000000" pitchFamily="2" charset="2"/>
              <a:buChar char="§"/>
            </a:pPr>
            <a:endParaRPr lang="en-US" dirty="0"/>
          </a:p>
          <a:p>
            <a:pPr>
              <a:buFont typeface="Wingdings" panose="05000000000000000000" pitchFamily="2" charset="2"/>
              <a:buChar char="§"/>
            </a:pPr>
            <a:r>
              <a:rPr lang="en-US" dirty="0"/>
              <a:t>HFO-1234yf is classified A2L not as an A3 (higher flammability) refrigerant like Isobutane (R-600a), Propane (R-290) and R-441A (Hydrocarbon blend).</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42124464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27E62B-10CE-4521-9877-4DB858EC14FD}"/>
              </a:ext>
            </a:extLst>
          </p:cNvPr>
          <p:cNvSpPr>
            <a:spLocks noGrp="1"/>
          </p:cNvSpPr>
          <p:nvPr>
            <p:ph type="title"/>
          </p:nvPr>
        </p:nvSpPr>
        <p:spPr/>
        <p:txBody>
          <a:bodyPr/>
          <a:lstStyle/>
          <a:p>
            <a:r>
              <a:rPr lang="en-US" altLang="en-US" dirty="0">
                <a:solidFill>
                  <a:srgbClr val="FFFFFF"/>
                </a:solidFill>
              </a:rPr>
              <a:t>SAFETY/GENERAL</a:t>
            </a:r>
            <a:endParaRPr lang="en-US" dirty="0"/>
          </a:p>
        </p:txBody>
      </p:sp>
      <p:sp>
        <p:nvSpPr>
          <p:cNvPr id="3" name="Content Placeholder 2">
            <a:extLst>
              <a:ext uri="{FF2B5EF4-FFF2-40B4-BE49-F238E27FC236}">
                <a16:creationId xmlns:a16="http://schemas.microsoft.com/office/drawing/2014/main" xmlns="" id="{1B75F4F1-19C6-44E4-ACCC-2D3380A3B512}"/>
              </a:ext>
            </a:extLst>
          </p:cNvPr>
          <p:cNvSpPr>
            <a:spLocks noGrp="1"/>
          </p:cNvSpPr>
          <p:nvPr>
            <p:ph idx="1"/>
          </p:nvPr>
        </p:nvSpPr>
        <p:spPr>
          <a:xfrm>
            <a:off x="441331" y="2007780"/>
            <a:ext cx="11309338" cy="4148063"/>
          </a:xfrm>
        </p:spPr>
        <p:txBody>
          <a:bodyPr>
            <a:noAutofit/>
          </a:bodyPr>
          <a:lstStyle/>
          <a:p>
            <a:pPr marL="0" indent="0">
              <a:buNone/>
            </a:pPr>
            <a:endParaRPr lang="en-US" dirty="0"/>
          </a:p>
          <a:p>
            <a:r>
              <a:rPr lang="en-US" dirty="0"/>
              <a:t>A </a:t>
            </a:r>
            <a:r>
              <a:rPr lang="en-US" dirty="0">
                <a:solidFill>
                  <a:srgbClr val="FF0000"/>
                </a:solidFill>
              </a:rPr>
              <a:t>red color marking </a:t>
            </a:r>
            <a:r>
              <a:rPr lang="en-US" dirty="0"/>
              <a:t>is required on all process tubes and other pipes through which a flammable refrigerant flows/passes and where a service connection is probable.  </a:t>
            </a:r>
          </a:p>
          <a:p>
            <a:endParaRPr lang="en-US" dirty="0"/>
          </a:p>
          <a:p>
            <a:r>
              <a:rPr lang="en-US" dirty="0"/>
              <a:t>The red marking must extend a minimum of </a:t>
            </a:r>
            <a:r>
              <a:rPr lang="en-US" dirty="0">
                <a:solidFill>
                  <a:srgbClr val="FF0000"/>
                </a:solidFill>
              </a:rPr>
              <a:t>one inch</a:t>
            </a:r>
            <a:r>
              <a:rPr lang="en-US" dirty="0"/>
              <a:t> in both directions from such locations.</a:t>
            </a:r>
          </a:p>
          <a:p>
            <a:endParaRPr lang="en-US" dirty="0"/>
          </a:p>
        </p:txBody>
      </p:sp>
    </p:spTree>
    <p:extLst>
      <p:ext uri="{BB962C8B-B14F-4D97-AF65-F5344CB8AC3E}">
        <p14:creationId xmlns:p14="http://schemas.microsoft.com/office/powerpoint/2010/main" val="7824006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13878" y="2361056"/>
            <a:ext cx="3649219"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SAFETY/GENERAL</a:t>
            </a:r>
          </a:p>
        </p:txBody>
      </p:sp>
      <p:sp>
        <p:nvSpPr>
          <p:cNvPr id="110595" name="Rectangle 3"/>
          <p:cNvSpPr>
            <a:spLocks noGrp="1" noChangeArrowheads="1"/>
          </p:cNvSpPr>
          <p:nvPr>
            <p:ph idx="1"/>
          </p:nvPr>
        </p:nvSpPr>
        <p:spPr>
          <a:xfrm>
            <a:off x="6335805" y="2180496"/>
            <a:ext cx="5275001" cy="4045683"/>
          </a:xfrm>
        </p:spPr>
        <p:txBody>
          <a:bodyPr>
            <a:normAutofit fontScale="92500" lnSpcReduction="20000"/>
          </a:bodyPr>
          <a:lstStyle/>
          <a:p>
            <a:pPr>
              <a:buFont typeface="Wingdings" panose="05000000000000000000" pitchFamily="2" charset="2"/>
              <a:buChar char="§"/>
            </a:pPr>
            <a:r>
              <a:rPr lang="en-US" altLang="en-US" dirty="0"/>
              <a:t>In the event of a large release of CFC, HCFC, HFC, HFO, HC, or any refrigerant in a contained area, a self-contained breathing apparatus (SCBA) is required.</a:t>
            </a:r>
          </a:p>
          <a:p>
            <a:pPr>
              <a:buFont typeface="Wingdings" panose="05000000000000000000" pitchFamily="2" charset="2"/>
              <a:buChar char="§"/>
            </a:pPr>
            <a:r>
              <a:rPr lang="en-US" altLang="en-US" dirty="0">
                <a:solidFill>
                  <a:srgbClr val="FF0000"/>
                </a:solidFill>
              </a:rPr>
              <a:t>IMMEDIATELY VACATE AND VENTILATE THE AREA. </a:t>
            </a:r>
          </a:p>
        </p:txBody>
      </p:sp>
    </p:spTree>
    <p:extLst>
      <p:ext uri="{BB962C8B-B14F-4D97-AF65-F5344CB8AC3E}">
        <p14:creationId xmlns:p14="http://schemas.microsoft.com/office/powerpoint/2010/main" val="19676632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27E62B-10CE-4521-9877-4DB858EC14FD}"/>
              </a:ext>
            </a:extLst>
          </p:cNvPr>
          <p:cNvSpPr>
            <a:spLocks noGrp="1"/>
          </p:cNvSpPr>
          <p:nvPr>
            <p:ph type="title"/>
          </p:nvPr>
        </p:nvSpPr>
        <p:spPr/>
        <p:txBody>
          <a:bodyPr/>
          <a:lstStyle/>
          <a:p>
            <a:r>
              <a:rPr lang="en-US" altLang="en-US" dirty="0">
                <a:solidFill>
                  <a:srgbClr val="FFFFFF"/>
                </a:solidFill>
              </a:rPr>
              <a:t>SAFETY/GENERAL</a:t>
            </a:r>
            <a:endParaRPr lang="en-US" dirty="0"/>
          </a:p>
        </p:txBody>
      </p:sp>
      <p:sp>
        <p:nvSpPr>
          <p:cNvPr id="3" name="Content Placeholder 2">
            <a:extLst>
              <a:ext uri="{FF2B5EF4-FFF2-40B4-BE49-F238E27FC236}">
                <a16:creationId xmlns:a16="http://schemas.microsoft.com/office/drawing/2014/main" xmlns="" id="{1B75F4F1-19C6-44E4-ACCC-2D3380A3B512}"/>
              </a:ext>
            </a:extLst>
          </p:cNvPr>
          <p:cNvSpPr>
            <a:spLocks noGrp="1"/>
          </p:cNvSpPr>
          <p:nvPr>
            <p:ph idx="1"/>
          </p:nvPr>
        </p:nvSpPr>
        <p:spPr>
          <a:xfrm>
            <a:off x="228600" y="2209804"/>
            <a:ext cx="11309338" cy="2207326"/>
          </a:xfrm>
        </p:spPr>
        <p:txBody>
          <a:bodyPr>
            <a:noAutofit/>
          </a:bodyPr>
          <a:lstStyle/>
          <a:p>
            <a:pPr marL="0" indent="0">
              <a:buNone/>
            </a:pPr>
            <a:r>
              <a:rPr lang="en-US" dirty="0"/>
              <a:t>An alcohol spray should be used to remove ice from sight glasses or viewing glasses.</a:t>
            </a:r>
          </a:p>
          <a:p>
            <a:endParaRPr lang="en-US" dirty="0"/>
          </a:p>
          <a:p>
            <a:endParaRPr lang="en-US" dirty="0"/>
          </a:p>
        </p:txBody>
      </p:sp>
      <p:pic>
        <p:nvPicPr>
          <p:cNvPr id="17" name="Picture 16">
            <a:extLst>
              <a:ext uri="{FF2B5EF4-FFF2-40B4-BE49-F238E27FC236}">
                <a16:creationId xmlns:a16="http://schemas.microsoft.com/office/drawing/2014/main" xmlns="" id="{B0165B0D-1B10-49A7-8BA6-3FFF24494BB6}"/>
              </a:ext>
            </a:extLst>
          </p:cNvPr>
          <p:cNvPicPr>
            <a:picLocks noChangeAspect="1"/>
          </p:cNvPicPr>
          <p:nvPr/>
        </p:nvPicPr>
        <p:blipFill rotWithShape="1">
          <a:blip r:embed="rId3">
            <a:extLst>
              <a:ext uri="{28A0092B-C50C-407E-A947-70E740481C1C}">
                <a14:useLocalDpi xmlns:a14="http://schemas.microsoft.com/office/drawing/2010/main" val="0"/>
              </a:ext>
            </a:extLst>
          </a:blip>
          <a:srcRect l="3389" r="7633"/>
          <a:stretch/>
        </p:blipFill>
        <p:spPr>
          <a:xfrm>
            <a:off x="2056701" y="4460373"/>
            <a:ext cx="5796035" cy="1188720"/>
          </a:xfrm>
          <a:prstGeom prst="rect">
            <a:avLst/>
          </a:prstGeom>
        </p:spPr>
      </p:pic>
      <p:cxnSp>
        <p:nvCxnSpPr>
          <p:cNvPr id="5" name="Straight Connector 4">
            <a:extLst>
              <a:ext uri="{FF2B5EF4-FFF2-40B4-BE49-F238E27FC236}">
                <a16:creationId xmlns:a16="http://schemas.microsoft.com/office/drawing/2014/main" xmlns="" id="{313AC3D4-B619-4CEF-8183-35C544FF86EF}"/>
              </a:ext>
            </a:extLst>
          </p:cNvPr>
          <p:cNvCxnSpPr/>
          <p:nvPr/>
        </p:nvCxnSpPr>
        <p:spPr>
          <a:xfrm>
            <a:off x="2067040" y="4484530"/>
            <a:ext cx="56599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422350B4-0E60-4C86-A916-BBA0EB99D6D6}"/>
              </a:ext>
            </a:extLst>
          </p:cNvPr>
          <p:cNvCxnSpPr/>
          <p:nvPr/>
        </p:nvCxnSpPr>
        <p:spPr>
          <a:xfrm>
            <a:off x="2056702" y="5627620"/>
            <a:ext cx="56599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3D3C59B0-119E-4545-B130-A7F460D0140A}"/>
              </a:ext>
            </a:extLst>
          </p:cNvPr>
          <p:cNvSpPr/>
          <p:nvPr/>
        </p:nvSpPr>
        <p:spPr>
          <a:xfrm>
            <a:off x="7398744" y="4482395"/>
            <a:ext cx="754655" cy="116669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3256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SAFETY/CYLINDER</a:t>
            </a:r>
          </a:p>
        </p:txBody>
      </p:sp>
      <p:sp>
        <p:nvSpPr>
          <p:cNvPr id="5" name="Content Placeholder 4"/>
          <p:cNvSpPr>
            <a:spLocks noGrp="1"/>
          </p:cNvSpPr>
          <p:nvPr>
            <p:ph idx="1"/>
          </p:nvPr>
        </p:nvSpPr>
        <p:spPr>
          <a:xfrm>
            <a:off x="440286" y="1808166"/>
            <a:ext cx="11309338" cy="4897434"/>
          </a:xfrm>
        </p:spPr>
        <p:txBody>
          <a:bodyPr anchor="t">
            <a:normAutofit/>
          </a:bodyPr>
          <a:lstStyle/>
          <a:p>
            <a:pPr marL="0" indent="0">
              <a:buNone/>
            </a:pPr>
            <a:r>
              <a:rPr lang="en-US" dirty="0"/>
              <a:t>A refrigerant recovery cylinder should be free of rust, damage, be labeled, secure, and filled to no more than 80% of its capacity by weight.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4519696" y="3376946"/>
            <a:ext cx="2209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1987064" y="3502152"/>
            <a:ext cx="1858780" cy="612648"/>
          </a:xfrm>
          <a:prstGeom prst="wedgeRoundRectCallout">
            <a:avLst>
              <a:gd name="adj1" fmla="val 124342"/>
              <a:gd name="adj2" fmla="val 28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Vapor</a:t>
            </a:r>
          </a:p>
        </p:txBody>
      </p:sp>
      <p:sp>
        <p:nvSpPr>
          <p:cNvPr id="3" name="Rounded Rectangular Callout 2"/>
          <p:cNvSpPr/>
          <p:nvPr/>
        </p:nvSpPr>
        <p:spPr>
          <a:xfrm>
            <a:off x="8229600" y="3117909"/>
            <a:ext cx="1447800" cy="599881"/>
          </a:xfrm>
          <a:prstGeom prst="wedgeRoundRectCallout">
            <a:avLst>
              <a:gd name="adj1" fmla="val -212037"/>
              <a:gd name="adj2" fmla="val 8982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Liquid</a:t>
            </a:r>
          </a:p>
        </p:txBody>
      </p:sp>
      <p:pic>
        <p:nvPicPr>
          <p:cNvPr id="4" name="Picture 3">
            <a:extLst>
              <a:ext uri="{FF2B5EF4-FFF2-40B4-BE49-F238E27FC236}">
                <a16:creationId xmlns:a16="http://schemas.microsoft.com/office/drawing/2014/main" xmlns="" id="{BA353FC7-1A05-489D-8FAF-D8BCFE690959}"/>
              </a:ext>
            </a:extLst>
          </p:cNvPr>
          <p:cNvPicPr>
            <a:picLocks noChangeAspect="1"/>
          </p:cNvPicPr>
          <p:nvPr/>
        </p:nvPicPr>
        <p:blipFill>
          <a:blip r:embed="rId4"/>
          <a:stretch>
            <a:fillRect/>
          </a:stretch>
        </p:blipFill>
        <p:spPr>
          <a:xfrm>
            <a:off x="7925254" y="3810000"/>
            <a:ext cx="2980424" cy="2974885"/>
          </a:xfrm>
          <a:prstGeom prst="rect">
            <a:avLst/>
          </a:prstGeom>
        </p:spPr>
      </p:pic>
      <p:sp>
        <p:nvSpPr>
          <p:cNvPr id="6" name="Rectangle 5">
            <a:extLst>
              <a:ext uri="{FF2B5EF4-FFF2-40B4-BE49-F238E27FC236}">
                <a16:creationId xmlns:a16="http://schemas.microsoft.com/office/drawing/2014/main" xmlns="" id="{1A98CD0C-2F19-4267-9776-479FA2009AE2}"/>
              </a:ext>
            </a:extLst>
          </p:cNvPr>
          <p:cNvSpPr/>
          <p:nvPr/>
        </p:nvSpPr>
        <p:spPr>
          <a:xfrm>
            <a:off x="304800" y="5048120"/>
            <a:ext cx="4114800" cy="1015663"/>
          </a:xfrm>
          <a:prstGeom prst="rect">
            <a:avLst/>
          </a:prstGeom>
        </p:spPr>
        <p:txBody>
          <a:bodyPr wrap="square">
            <a:spAutoFit/>
          </a:bodyPr>
          <a:lstStyle/>
          <a:p>
            <a:pPr algn="l"/>
            <a:r>
              <a:rPr lang="en-US" sz="2000" b="0" dirty="0">
                <a:solidFill>
                  <a:srgbClr val="FF0000"/>
                </a:solidFill>
              </a:rPr>
              <a:t>Care must be used to prevent overfilling refrigerant storage cylinders.</a:t>
            </a:r>
          </a:p>
        </p:txBody>
      </p:sp>
    </p:spTree>
    <p:extLst>
      <p:ext uri="{BB962C8B-B14F-4D97-AF65-F5344CB8AC3E}">
        <p14:creationId xmlns:p14="http://schemas.microsoft.com/office/powerpoint/2010/main" val="155139755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altLang="en-US" sz="4000" dirty="0"/>
              <a:t>SAFETY/CYLINDER</a:t>
            </a:r>
            <a:endParaRPr lang="en-US" sz="4000" dirty="0"/>
          </a:p>
        </p:txBody>
      </p:sp>
      <p:sp>
        <p:nvSpPr>
          <p:cNvPr id="3" name="Content Placeholder 2"/>
          <p:cNvSpPr>
            <a:spLocks noGrp="1"/>
          </p:cNvSpPr>
          <p:nvPr>
            <p:ph sz="half" idx="1"/>
          </p:nvPr>
        </p:nvSpPr>
        <p:spPr>
          <a:xfrm>
            <a:off x="381000" y="1981200"/>
            <a:ext cx="6276807" cy="4876800"/>
          </a:xfrm>
        </p:spPr>
        <p:txBody>
          <a:bodyPr>
            <a:normAutofit/>
          </a:bodyPr>
          <a:lstStyle/>
          <a:p>
            <a:pPr marL="0" indent="0">
              <a:buNone/>
            </a:pPr>
            <a:endParaRPr lang="en-US" sz="3400" dirty="0"/>
          </a:p>
          <a:p>
            <a:pPr marL="0" indent="0">
              <a:buNone/>
            </a:pPr>
            <a:r>
              <a:rPr lang="en-US" sz="3400" dirty="0"/>
              <a:t>Identified by their colors, </a:t>
            </a:r>
            <a:r>
              <a:rPr lang="en-US" sz="3400" dirty="0">
                <a:solidFill>
                  <a:srgbClr val="FF0000"/>
                </a:solidFill>
              </a:rPr>
              <a:t>yellow tops and grey bodies.  </a:t>
            </a:r>
          </a:p>
          <a:p>
            <a:pPr>
              <a:buFont typeface="Wingdings" panose="05000000000000000000" pitchFamily="2" charset="2"/>
              <a:buChar char="§"/>
            </a:pPr>
            <a:endParaRPr lang="en-US" sz="3400" dirty="0"/>
          </a:p>
          <a:p>
            <a:pPr>
              <a:buFont typeface="Wingdings" panose="05000000000000000000" pitchFamily="2" charset="2"/>
              <a:buChar char="§"/>
            </a:pPr>
            <a:endParaRPr lang="en-US" sz="3400" dirty="0"/>
          </a:p>
          <a:p>
            <a:pPr>
              <a:buFont typeface="Wingdings" panose="05000000000000000000" pitchFamily="2" charset="2"/>
              <a:buChar char="§"/>
            </a:pPr>
            <a:endParaRPr lang="en-US" dirty="0"/>
          </a:p>
        </p:txBody>
      </p:sp>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07738" y="2385901"/>
            <a:ext cx="3383573" cy="331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79425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A1A3A7-B6FB-49B1-901F-CEA8856D171D}"/>
              </a:ext>
            </a:extLst>
          </p:cNvPr>
          <p:cNvSpPr>
            <a:spLocks noGrp="1"/>
          </p:cNvSpPr>
          <p:nvPr>
            <p:ph type="title"/>
          </p:nvPr>
        </p:nvSpPr>
        <p:spPr/>
        <p:txBody>
          <a:bodyPr/>
          <a:lstStyle/>
          <a:p>
            <a:r>
              <a:rPr lang="en-US" altLang="en-US" dirty="0"/>
              <a:t>SAFETY/CYLINDER</a:t>
            </a:r>
            <a:endParaRPr lang="en-US" dirty="0"/>
          </a:p>
        </p:txBody>
      </p:sp>
      <p:sp>
        <p:nvSpPr>
          <p:cNvPr id="3" name="Content Placeholder 2">
            <a:extLst>
              <a:ext uri="{FF2B5EF4-FFF2-40B4-BE49-F238E27FC236}">
                <a16:creationId xmlns:a16="http://schemas.microsoft.com/office/drawing/2014/main" xmlns="" id="{5679627C-D0E9-4FE9-A80B-40E8069BA37E}"/>
              </a:ext>
            </a:extLst>
          </p:cNvPr>
          <p:cNvSpPr>
            <a:spLocks noGrp="1"/>
          </p:cNvSpPr>
          <p:nvPr>
            <p:ph idx="1"/>
          </p:nvPr>
        </p:nvSpPr>
        <p:spPr>
          <a:xfrm>
            <a:off x="440286" y="1981200"/>
            <a:ext cx="7636914" cy="4876800"/>
          </a:xfrm>
        </p:spPr>
        <p:txBody>
          <a:bodyPr>
            <a:normAutofit/>
          </a:bodyPr>
          <a:lstStyle/>
          <a:p>
            <a:pPr marL="0" indent="0">
              <a:buNone/>
            </a:pPr>
            <a:r>
              <a:rPr lang="en-US" dirty="0"/>
              <a:t>One should not heat a refrigerant storage or recovery tank with an open flame because refrigerant in the tank may decompose forming a toxic material, it can result in venting refrigerant to the atmosphere from the pressure safety valve or the tank may explode, causing serious injury.</a:t>
            </a:r>
          </a:p>
          <a:p>
            <a:endParaRPr lang="en-US" dirty="0"/>
          </a:p>
        </p:txBody>
      </p:sp>
      <p:grpSp>
        <p:nvGrpSpPr>
          <p:cNvPr id="11" name="Group 10">
            <a:extLst>
              <a:ext uri="{FF2B5EF4-FFF2-40B4-BE49-F238E27FC236}">
                <a16:creationId xmlns:a16="http://schemas.microsoft.com/office/drawing/2014/main" xmlns="" id="{F355818F-7017-4015-8820-2F4F5406C795}"/>
              </a:ext>
            </a:extLst>
          </p:cNvPr>
          <p:cNvGrpSpPr/>
          <p:nvPr/>
        </p:nvGrpSpPr>
        <p:grpSpPr>
          <a:xfrm>
            <a:off x="8587147" y="2286000"/>
            <a:ext cx="3595118" cy="3420400"/>
            <a:chOff x="8587147" y="2286000"/>
            <a:chExt cx="3595118" cy="3420400"/>
          </a:xfrm>
        </p:grpSpPr>
        <p:pic>
          <p:nvPicPr>
            <p:cNvPr id="4" name="Picture 3">
              <a:extLst>
                <a:ext uri="{FF2B5EF4-FFF2-40B4-BE49-F238E27FC236}">
                  <a16:creationId xmlns:a16="http://schemas.microsoft.com/office/drawing/2014/main" xmlns="" id="{3A6855BE-874E-40F9-8892-84ECCF3B02A9}"/>
                </a:ext>
              </a:extLst>
            </p:cNvPr>
            <p:cNvPicPr>
              <a:picLocks noChangeAspect="1"/>
            </p:cNvPicPr>
            <p:nvPr/>
          </p:nvPicPr>
          <p:blipFill rotWithShape="1">
            <a:blip r:embed="rId3"/>
            <a:srcRect l="13090" r="50909" b="51515"/>
            <a:stretch/>
          </p:blipFill>
          <p:spPr>
            <a:xfrm>
              <a:off x="11003636" y="3527078"/>
              <a:ext cx="1178629" cy="1625600"/>
            </a:xfrm>
            <a:prstGeom prst="rect">
              <a:avLst/>
            </a:prstGeom>
          </p:spPr>
        </p:pic>
        <p:pic>
          <p:nvPicPr>
            <p:cNvPr id="9" name="Picture 8" descr="A picture containing indoor, cake, table, top&#10;&#10;Description automatically generated">
              <a:extLst>
                <a:ext uri="{FF2B5EF4-FFF2-40B4-BE49-F238E27FC236}">
                  <a16:creationId xmlns:a16="http://schemas.microsoft.com/office/drawing/2014/main" xmlns="" id="{B2CA5CA2-A752-492D-B801-A009914AA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844" y="2533919"/>
              <a:ext cx="1733792" cy="2772162"/>
            </a:xfrm>
            <a:prstGeom prst="rect">
              <a:avLst/>
            </a:prstGeom>
          </p:spPr>
        </p:pic>
        <p:sp>
          <p:nvSpPr>
            <p:cNvPr id="7" name="Explosion: 8 Points 6">
              <a:extLst>
                <a:ext uri="{FF2B5EF4-FFF2-40B4-BE49-F238E27FC236}">
                  <a16:creationId xmlns:a16="http://schemas.microsoft.com/office/drawing/2014/main" xmlns="" id="{4D23790D-65CE-4A9B-B585-D17DB81210A5}"/>
                </a:ext>
              </a:extLst>
            </p:cNvPr>
            <p:cNvSpPr/>
            <p:nvPr/>
          </p:nvSpPr>
          <p:spPr>
            <a:xfrm>
              <a:off x="8587147" y="2286000"/>
              <a:ext cx="3048000" cy="3420400"/>
            </a:xfrm>
            <a:prstGeom prst="irregularSeal1">
              <a:avLst/>
            </a:prstGeom>
            <a:solidFill>
              <a:srgbClr val="FF4B4B">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98186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SAFETY/CYLINDER</a:t>
            </a:r>
          </a:p>
        </p:txBody>
      </p:sp>
      <p:sp>
        <p:nvSpPr>
          <p:cNvPr id="5" name="Content Placeholder 4"/>
          <p:cNvSpPr>
            <a:spLocks noGrp="1"/>
          </p:cNvSpPr>
          <p:nvPr>
            <p:ph idx="1"/>
          </p:nvPr>
        </p:nvSpPr>
        <p:spPr>
          <a:xfrm>
            <a:off x="440286" y="1981200"/>
            <a:ext cx="11309338" cy="4724400"/>
          </a:xfrm>
        </p:spPr>
        <p:txBody>
          <a:bodyPr anchor="t">
            <a:normAutofit/>
          </a:bodyPr>
          <a:lstStyle/>
          <a:p>
            <a:pPr marL="0" indent="0">
              <a:buNone/>
            </a:pPr>
            <a:r>
              <a:rPr lang="en-US" dirty="0"/>
              <a:t>When using vapor or liquid recovery, the fill level of the recovery cylinder can be controlled by:</a:t>
            </a:r>
          </a:p>
          <a:p>
            <a:pPr marL="1371600" indent="-457200">
              <a:buFont typeface="Wingdings" panose="05000000000000000000" pitchFamily="2" charset="2"/>
              <a:buChar char="§"/>
            </a:pPr>
            <a:r>
              <a:rPr lang="en-US" dirty="0">
                <a:solidFill>
                  <a:srgbClr val="0000CC"/>
                </a:solidFill>
              </a:rPr>
              <a:t>A mechanical float device </a:t>
            </a:r>
          </a:p>
          <a:p>
            <a:pPr marL="1371600" indent="-457200">
              <a:buFont typeface="Wingdings" panose="05000000000000000000" pitchFamily="2" charset="2"/>
              <a:buChar char="§"/>
            </a:pPr>
            <a:r>
              <a:rPr lang="en-US" dirty="0">
                <a:solidFill>
                  <a:srgbClr val="0000CC"/>
                </a:solidFill>
              </a:rPr>
              <a:t>Electronic shut-off device</a:t>
            </a:r>
          </a:p>
          <a:p>
            <a:pPr marL="1371600" indent="-457200">
              <a:buFont typeface="Wingdings" panose="05000000000000000000" pitchFamily="2" charset="2"/>
              <a:buChar char="§"/>
            </a:pPr>
            <a:r>
              <a:rPr lang="en-US" dirty="0">
                <a:solidFill>
                  <a:srgbClr val="0000CC"/>
                </a:solidFill>
              </a:rPr>
              <a:t>Measuring the gross cylinder weight </a:t>
            </a:r>
          </a:p>
          <a:p>
            <a:pPr marL="0" indent="0">
              <a:buNone/>
            </a:pPr>
            <a:endParaRPr lang="en-US" dirty="0"/>
          </a:p>
          <a:p>
            <a:pPr marL="0" indent="0">
              <a:buNone/>
            </a:pPr>
            <a:endParaRPr lang="en-US" dirty="0"/>
          </a:p>
          <a:p>
            <a:pPr marL="0" indent="0">
              <a:buNone/>
            </a:pPr>
            <a:endParaRPr lang="en-US" dirty="0"/>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9067800" y="3124200"/>
            <a:ext cx="2209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SAFETY/CYLINDER</a:t>
            </a:r>
          </a:p>
        </p:txBody>
      </p:sp>
      <p:sp>
        <p:nvSpPr>
          <p:cNvPr id="5" name="Content Placeholder 4"/>
          <p:cNvSpPr>
            <a:spLocks noGrp="1"/>
          </p:cNvSpPr>
          <p:nvPr>
            <p:ph idx="1"/>
          </p:nvPr>
        </p:nvSpPr>
        <p:spPr>
          <a:xfrm>
            <a:off x="440286" y="1981200"/>
            <a:ext cx="8627514" cy="4724400"/>
          </a:xfrm>
        </p:spPr>
        <p:txBody>
          <a:bodyPr anchor="t">
            <a:normAutofit/>
          </a:bodyPr>
          <a:lstStyle/>
          <a:p>
            <a:r>
              <a:rPr lang="en-US" dirty="0"/>
              <a:t>The pitch of the recovery device does not control the fill level of the recovery cylinder.  </a:t>
            </a:r>
          </a:p>
          <a:p>
            <a:r>
              <a:rPr lang="en-US" dirty="0"/>
              <a:t>Care must be used to prevent overfilling refrigerant storage cylinders.</a:t>
            </a:r>
          </a:p>
          <a:p>
            <a:pPr marL="0" indent="0">
              <a:buNone/>
            </a:pPr>
            <a:endParaRPr lang="en-US" dirty="0"/>
          </a:p>
          <a:p>
            <a:pPr marL="0" indent="0">
              <a:buNone/>
            </a:pPr>
            <a:endParaRPr lang="en-US" dirty="0"/>
          </a:p>
          <a:p>
            <a:pPr marL="0" indent="0">
              <a:buNone/>
            </a:pPr>
            <a:endParaRPr lang="en-US" dirty="0"/>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9220200" y="2286000"/>
            <a:ext cx="1771389" cy="269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027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SAFETY/CYLINDER</a:t>
            </a:r>
          </a:p>
        </p:txBody>
      </p:sp>
      <p:sp>
        <p:nvSpPr>
          <p:cNvPr id="5" name="Content Placeholder 4"/>
          <p:cNvSpPr>
            <a:spLocks noGrp="1"/>
          </p:cNvSpPr>
          <p:nvPr>
            <p:ph idx="1"/>
          </p:nvPr>
        </p:nvSpPr>
        <p:spPr>
          <a:xfrm>
            <a:off x="440286" y="1981200"/>
            <a:ext cx="8627514" cy="4724400"/>
          </a:xfrm>
        </p:spPr>
        <p:txBody>
          <a:bodyPr anchor="t">
            <a:normAutofit/>
          </a:bodyPr>
          <a:lstStyle/>
          <a:p>
            <a:pPr marL="0" indent="0">
              <a:buNone/>
            </a:pPr>
            <a:r>
              <a:rPr lang="en-US" dirty="0"/>
              <a:t>A reusable container for refrigerant that is under high pressure (above  15 psig), at normal ambient temperature, must be </a:t>
            </a:r>
            <a:r>
              <a:rPr lang="en-US" dirty="0">
                <a:solidFill>
                  <a:srgbClr val="FF0000"/>
                </a:solidFill>
              </a:rPr>
              <a:t>hydrostatically tested every 5 years</a:t>
            </a:r>
            <a:r>
              <a:rPr lang="en-US" dirty="0"/>
              <a:t>. </a:t>
            </a:r>
          </a:p>
          <a:p>
            <a:pPr marL="0" indent="0">
              <a:buNone/>
            </a:pPr>
            <a:endParaRPr lang="en-US" dirty="0"/>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9722696" y="2362200"/>
            <a:ext cx="1999989" cy="304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972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A03DB-C9BA-4134-B11F-18FB0B2C7CE8}"/>
              </a:ext>
            </a:extLst>
          </p:cNvPr>
          <p:cNvSpPr>
            <a:spLocks noGrp="1"/>
          </p:cNvSpPr>
          <p:nvPr>
            <p:ph type="title"/>
          </p:nvPr>
        </p:nvSpPr>
        <p:spPr/>
        <p:txBody>
          <a:bodyPr>
            <a:normAutofit/>
          </a:bodyPr>
          <a:lstStyle/>
          <a:p>
            <a:r>
              <a:rPr lang="en-US" dirty="0"/>
              <a:t>TEST FORMAT</a:t>
            </a:r>
          </a:p>
        </p:txBody>
      </p:sp>
      <p:sp>
        <p:nvSpPr>
          <p:cNvPr id="3" name="Content Placeholder 2">
            <a:extLst>
              <a:ext uri="{FF2B5EF4-FFF2-40B4-BE49-F238E27FC236}">
                <a16:creationId xmlns:a16="http://schemas.microsoft.com/office/drawing/2014/main" xmlns="" id="{A8CDA15E-6218-47B8-ABEB-A31B3E044E66}"/>
              </a:ext>
            </a:extLst>
          </p:cNvPr>
          <p:cNvSpPr>
            <a:spLocks noGrp="1"/>
          </p:cNvSpPr>
          <p:nvPr>
            <p:ph idx="1"/>
          </p:nvPr>
        </p:nvSpPr>
        <p:spPr>
          <a:xfrm>
            <a:off x="441331" y="1905000"/>
            <a:ext cx="11309338" cy="4953000"/>
          </a:xfrm>
        </p:spPr>
        <p:txBody>
          <a:bodyPr>
            <a:normAutofit fontScale="85000" lnSpcReduction="20000"/>
          </a:bodyPr>
          <a:lstStyle/>
          <a:p>
            <a:r>
              <a:rPr lang="en-US" dirty="0"/>
              <a:t>The test contains four sections: Core, and sections I, II, and III. Each section contains twenty-five (25) multiple-choice questions.  </a:t>
            </a:r>
          </a:p>
          <a:p>
            <a:r>
              <a:rPr lang="en-US" dirty="0"/>
              <a:t>A technician MUST achieve a minimum passing score of 70 percent in each group/section in which they are to be certified.  For example, a technician seeking Universal certification must achieve a minimum score of 70 percent, or 18 out of 25 correct, on each section of the test.  </a:t>
            </a:r>
          </a:p>
          <a:p>
            <a:r>
              <a:rPr lang="en-US" dirty="0"/>
              <a:t>If a technician fails one or more of the sections, they may retake the failed section(s) without retaking the section(s) in which they earned a passing score.  In the meantime, the technician will be certified in the Type(s) for which they received a passing score.  </a:t>
            </a:r>
          </a:p>
          <a:p>
            <a:r>
              <a:rPr lang="en-US" dirty="0">
                <a:solidFill>
                  <a:srgbClr val="418AB3"/>
                </a:solidFill>
              </a:rPr>
              <a:t>There is one exception; a technician MUST achieve a passing score on the Core plus any one Type to receive any certification.</a:t>
            </a:r>
          </a:p>
          <a:p>
            <a:endParaRPr lang="en-US" dirty="0"/>
          </a:p>
        </p:txBody>
      </p:sp>
    </p:spTree>
    <p:custDataLst>
      <p:tags r:id="rId1"/>
    </p:custDataLst>
    <p:extLst>
      <p:ext uri="{BB962C8B-B14F-4D97-AF65-F5344CB8AC3E}">
        <p14:creationId xmlns:p14="http://schemas.microsoft.com/office/powerpoint/2010/main" val="7910231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dirty="0"/>
              <a:t>SAFETY/CYLINDER</a:t>
            </a:r>
          </a:p>
        </p:txBody>
      </p:sp>
      <p:sp>
        <p:nvSpPr>
          <p:cNvPr id="94211" name="Rectangle 3"/>
          <p:cNvSpPr>
            <a:spLocks noGrp="1" noChangeArrowheads="1"/>
          </p:cNvSpPr>
          <p:nvPr>
            <p:ph idx="1"/>
          </p:nvPr>
        </p:nvSpPr>
        <p:spPr>
          <a:xfrm>
            <a:off x="440286" y="1981200"/>
            <a:ext cx="8475114" cy="3877600"/>
          </a:xfrm>
        </p:spPr>
        <p:txBody>
          <a:bodyPr anchor="t"/>
          <a:lstStyle/>
          <a:p>
            <a:pPr>
              <a:buFont typeface="Wingdings" panose="05000000000000000000" pitchFamily="2" charset="2"/>
              <a:buChar char="§"/>
            </a:pPr>
            <a:r>
              <a:rPr lang="en-US" altLang="en-US" dirty="0"/>
              <a:t>A disposable refrigerant cylinder may </a:t>
            </a:r>
            <a:r>
              <a:rPr lang="en-US" altLang="en-US" dirty="0">
                <a:solidFill>
                  <a:srgbClr val="FF0000"/>
                </a:solidFill>
              </a:rPr>
              <a:t>never</a:t>
            </a:r>
            <a:r>
              <a:rPr lang="en-US" altLang="en-US" dirty="0"/>
              <a:t> be used to recover refrigerant.  </a:t>
            </a:r>
          </a:p>
          <a:p>
            <a:pPr>
              <a:buFont typeface="Wingdings" panose="05000000000000000000" pitchFamily="2" charset="2"/>
              <a:buChar char="§"/>
            </a:pPr>
            <a:endParaRPr lang="en-US" altLang="en-US" dirty="0"/>
          </a:p>
          <a:p>
            <a:pPr>
              <a:buFont typeface="Wingdings" panose="05000000000000000000" pitchFamily="2" charset="2"/>
              <a:buChar char="§"/>
            </a:pPr>
            <a:r>
              <a:rPr lang="en-US" altLang="en-US" dirty="0"/>
              <a:t>When empty, the </a:t>
            </a:r>
            <a:r>
              <a:rPr lang="en-US" altLang="en-US" dirty="0">
                <a:solidFill>
                  <a:srgbClr val="FF0000"/>
                </a:solidFill>
              </a:rPr>
              <a:t>vapor should be recovered</a:t>
            </a:r>
            <a:r>
              <a:rPr lang="en-US" altLang="en-US" dirty="0"/>
              <a:t>, reducing the pressure in a disposable cylinder to 0 psig before scrapping.</a:t>
            </a:r>
          </a:p>
        </p:txBody>
      </p:sp>
      <p:pic>
        <p:nvPicPr>
          <p:cNvPr id="2" name="Picture 1">
            <a:extLst>
              <a:ext uri="{FF2B5EF4-FFF2-40B4-BE49-F238E27FC236}">
                <a16:creationId xmlns:a16="http://schemas.microsoft.com/office/drawing/2014/main" xmlns="" id="{9F701F3C-68A0-482B-85E7-88AE50BA8F4D}"/>
              </a:ext>
            </a:extLst>
          </p:cNvPr>
          <p:cNvPicPr>
            <a:picLocks noChangeAspect="1"/>
          </p:cNvPicPr>
          <p:nvPr/>
        </p:nvPicPr>
        <p:blipFill rotWithShape="1">
          <a:blip r:embed="rId3"/>
          <a:srcRect l="56666" t="16666" r="3334" b="10238"/>
          <a:stretch/>
        </p:blipFill>
        <p:spPr>
          <a:xfrm>
            <a:off x="9820747" y="2286000"/>
            <a:ext cx="1694506" cy="3096491"/>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dirty="0"/>
              <a:t>SHIPPING</a:t>
            </a:r>
          </a:p>
        </p:txBody>
      </p:sp>
      <p:sp>
        <p:nvSpPr>
          <p:cNvPr id="112643" name="Rectangle 3"/>
          <p:cNvSpPr>
            <a:spLocks noGrp="1" noChangeArrowheads="1"/>
          </p:cNvSpPr>
          <p:nvPr>
            <p:ph idx="1"/>
          </p:nvPr>
        </p:nvSpPr>
        <p:spPr>
          <a:xfrm>
            <a:off x="152400" y="1981200"/>
            <a:ext cx="11597224" cy="3877600"/>
          </a:xfrm>
        </p:spPr>
        <p:txBody>
          <a:bodyPr anchor="t"/>
          <a:lstStyle/>
          <a:p>
            <a:pPr marL="914400" indent="-454025"/>
            <a:r>
              <a:rPr lang="en-US" altLang="en-US" dirty="0"/>
              <a:t>When transporting cylinders containing used refrigerant, a Department of Transportation </a:t>
            </a:r>
            <a:r>
              <a:rPr lang="en-US" altLang="en-US" dirty="0">
                <a:solidFill>
                  <a:srgbClr val="FF0000"/>
                </a:solidFill>
              </a:rPr>
              <a:t>(DOT) </a:t>
            </a:r>
            <a:r>
              <a:rPr lang="en-US" altLang="en-US" dirty="0"/>
              <a:t>classification tag and label must be attached to the cylinders.  </a:t>
            </a:r>
          </a:p>
          <a:p>
            <a:pPr marL="914400" indent="-454025"/>
            <a:endParaRPr lang="en-US" altLang="en-US" dirty="0"/>
          </a:p>
          <a:p>
            <a:pPr marL="914400" indent="-454025"/>
            <a:r>
              <a:rPr lang="en-US" altLang="en-US" dirty="0"/>
              <a:t>Portable, refillable tanks or containers used to ship CFC, HCFC, or other refrigerants obtained with recovery equipment must meet DOT standards.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r>
              <a:rPr lang="en-US" altLang="en-US" dirty="0"/>
              <a:t/>
            </a:r>
            <a:br>
              <a:rPr lang="en-US" altLang="en-US" dirty="0"/>
            </a:br>
            <a:r>
              <a:rPr lang="en-US" altLang="en-US" dirty="0"/>
              <a:t>SHIPPING</a:t>
            </a:r>
            <a:br>
              <a:rPr lang="en-US" altLang="en-US" dirty="0"/>
            </a:br>
            <a:endParaRPr lang="en-US" altLang="en-US" dirty="0"/>
          </a:p>
        </p:txBody>
      </p:sp>
      <p:sp>
        <p:nvSpPr>
          <p:cNvPr id="53251" name="Content Placeholder 2"/>
          <p:cNvSpPr>
            <a:spLocks noGrp="1"/>
          </p:cNvSpPr>
          <p:nvPr>
            <p:ph idx="1"/>
          </p:nvPr>
        </p:nvSpPr>
        <p:spPr>
          <a:xfrm>
            <a:off x="440286" y="1981200"/>
            <a:ext cx="11309338" cy="4876800"/>
          </a:xfrm>
        </p:spPr>
        <p:txBody>
          <a:bodyPr anchor="t">
            <a:normAutofit/>
          </a:bodyPr>
          <a:lstStyle/>
          <a:p>
            <a:pPr>
              <a:buFont typeface="Wingdings" panose="05000000000000000000" pitchFamily="2" charset="2"/>
              <a:buChar char="§"/>
            </a:pPr>
            <a:r>
              <a:rPr lang="en-US" dirty="0"/>
              <a:t>DOT regulations require that the </a:t>
            </a:r>
            <a:r>
              <a:rPr lang="en-US" dirty="0">
                <a:solidFill>
                  <a:srgbClr val="FF0000"/>
                </a:solidFill>
              </a:rPr>
              <a:t>number of cylinders </a:t>
            </a:r>
            <a:r>
              <a:rPr lang="en-US" dirty="0"/>
              <a:t>of each gas be recorded on the shipping paper for hazard class 2.2 Nonflammable Compressed Gases.  </a:t>
            </a:r>
          </a:p>
          <a:p>
            <a:pPr marL="0" indent="0">
              <a:buNone/>
            </a:pPr>
            <a:endParaRPr lang="en-US" dirty="0"/>
          </a:p>
          <a:p>
            <a:pPr>
              <a:buFont typeface="Wingdings" panose="05000000000000000000" pitchFamily="2" charset="2"/>
              <a:buChar char="§"/>
            </a:pPr>
            <a:r>
              <a:rPr lang="en-US" dirty="0"/>
              <a:t>Refrigerant cylinders must be </a:t>
            </a:r>
            <a:r>
              <a:rPr lang="en-US" dirty="0">
                <a:solidFill>
                  <a:srgbClr val="FF0000"/>
                </a:solidFill>
              </a:rPr>
              <a:t>positioned upright</a:t>
            </a:r>
            <a:r>
              <a:rPr lang="en-US" dirty="0"/>
              <a:t> when they are shipped.</a:t>
            </a:r>
          </a:p>
          <a:p>
            <a:pPr marL="0" indent="0">
              <a:buNone/>
            </a:pPr>
            <a:endParaRPr lang="en-US" sz="2800" dirty="0"/>
          </a:p>
        </p:txBody>
      </p:sp>
    </p:spTree>
    <p:extLst>
      <p:ext uri="{BB962C8B-B14F-4D97-AF65-F5344CB8AC3E}">
        <p14:creationId xmlns:p14="http://schemas.microsoft.com/office/powerpoint/2010/main" val="28164588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r>
              <a:rPr lang="en-US" altLang="en-US" dirty="0"/>
              <a:t/>
            </a:r>
            <a:br>
              <a:rPr lang="en-US" altLang="en-US" dirty="0"/>
            </a:br>
            <a:r>
              <a:rPr lang="en-US" altLang="en-US" dirty="0"/>
              <a:t>SHIPPING</a:t>
            </a:r>
            <a:br>
              <a:rPr lang="en-US" altLang="en-US" dirty="0"/>
            </a:br>
            <a:endParaRPr lang="en-US" altLang="en-US" dirty="0"/>
          </a:p>
        </p:txBody>
      </p:sp>
      <p:sp>
        <p:nvSpPr>
          <p:cNvPr id="53251" name="Content Placeholder 2"/>
          <p:cNvSpPr>
            <a:spLocks noGrp="1"/>
          </p:cNvSpPr>
          <p:nvPr>
            <p:ph idx="1"/>
          </p:nvPr>
        </p:nvSpPr>
        <p:spPr>
          <a:xfrm>
            <a:off x="440286" y="1981200"/>
            <a:ext cx="11309338" cy="4876800"/>
          </a:xfrm>
        </p:spPr>
        <p:txBody>
          <a:bodyPr anchor="t">
            <a:normAutofit/>
          </a:bodyPr>
          <a:lstStyle/>
          <a:p>
            <a:pPr marL="0" indent="0">
              <a:buNone/>
            </a:pPr>
            <a:r>
              <a:rPr lang="en-US" dirty="0"/>
              <a:t>Before shipping any used refrigerant in a cylinder, a refrigerant label to identify the </a:t>
            </a:r>
            <a:r>
              <a:rPr lang="en-US" dirty="0">
                <a:solidFill>
                  <a:srgbClr val="FF0000"/>
                </a:solidFill>
              </a:rPr>
              <a:t>type of refrigerant </a:t>
            </a:r>
            <a:r>
              <a:rPr lang="en-US" dirty="0"/>
              <a:t>recovered is placed on a recovery cylinder to avoid accidental mixing of recovered refrigerants, allow the recycler to identify the contents, and </a:t>
            </a:r>
            <a:r>
              <a:rPr lang="en-US" dirty="0">
                <a:solidFill>
                  <a:srgbClr val="FF0000"/>
                </a:solidFill>
              </a:rPr>
              <a:t>allow the technician’s company to determine the amount of refrigerant recovered for recordkeeping purposes.</a:t>
            </a:r>
            <a:endParaRPr lang="en-US" sz="2800" dirty="0">
              <a:solidFill>
                <a:srgbClr val="FF0000"/>
              </a:solidFill>
            </a:endParaRPr>
          </a:p>
        </p:txBody>
      </p:sp>
    </p:spTree>
    <p:extLst>
      <p:ext uri="{BB962C8B-B14F-4D97-AF65-F5344CB8AC3E}">
        <p14:creationId xmlns:p14="http://schemas.microsoft.com/office/powerpoint/2010/main" val="30453135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B54A7F5-8F48-4F95-AED6-E0B833C13C8C}"/>
              </a:ext>
            </a:extLst>
          </p:cNvPr>
          <p:cNvPicPr>
            <a:picLocks noChangeAspect="1"/>
          </p:cNvPicPr>
          <p:nvPr/>
        </p:nvPicPr>
        <p:blipFill>
          <a:blip r:embed="rId4"/>
          <a:stretch>
            <a:fillRect/>
          </a:stretch>
        </p:blipFill>
        <p:spPr>
          <a:xfrm rot="5400000">
            <a:off x="2814351" y="-768013"/>
            <a:ext cx="6868097" cy="8458201"/>
          </a:xfrm>
          <a:prstGeom prst="rect">
            <a:avLst/>
          </a:prstGeom>
        </p:spPr>
      </p:pic>
    </p:spTree>
    <p:custDataLst>
      <p:tags r:id="rId1"/>
    </p:custDataLst>
    <p:extLst>
      <p:ext uri="{BB962C8B-B14F-4D97-AF65-F5344CB8AC3E}">
        <p14:creationId xmlns:p14="http://schemas.microsoft.com/office/powerpoint/2010/main" val="75195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chor="ctr">
            <a:normAutofit/>
          </a:bodyPr>
          <a:lstStyle/>
          <a:p>
            <a:r>
              <a:rPr lang="en-US" altLang="en-US" sz="4000" dirty="0"/>
              <a:t>TEST FORMAT</a:t>
            </a:r>
          </a:p>
        </p:txBody>
      </p:sp>
      <p:sp>
        <p:nvSpPr>
          <p:cNvPr id="8" name="Content Placeholder 7">
            <a:extLst>
              <a:ext uri="{FF2B5EF4-FFF2-40B4-BE49-F238E27FC236}">
                <a16:creationId xmlns:a16="http://schemas.microsoft.com/office/drawing/2014/main" xmlns="" id="{4743C5C9-F768-4D14-BDCA-0CEB6834D9CA}"/>
              </a:ext>
            </a:extLst>
          </p:cNvPr>
          <p:cNvSpPr>
            <a:spLocks noGrp="1"/>
          </p:cNvSpPr>
          <p:nvPr>
            <p:ph idx="1"/>
          </p:nvPr>
        </p:nvSpPr>
        <p:spPr>
          <a:xfrm>
            <a:off x="440286" y="1981200"/>
            <a:ext cx="11309338" cy="4876800"/>
          </a:xfrm>
        </p:spPr>
        <p:txBody>
          <a:bodyPr>
            <a:normAutofit/>
          </a:bodyPr>
          <a:lstStyle/>
          <a:p>
            <a:r>
              <a:rPr lang="en-US" sz="2400" dirty="0"/>
              <a:t>The Core contains 25 general knowledge questions relating to stratospheric ozone depletion, rules and regulations of the Clean Air Act, the Montreal Protocol, refrigerant recovery, recycling and reclaiming, recovery devices, substitute refrigerants and oils, recovery techniques, dehydration, recovery cylinders, safety, and shipping.  </a:t>
            </a:r>
          </a:p>
          <a:p>
            <a:r>
              <a:rPr lang="en-US" sz="2400" dirty="0"/>
              <a:t>Type I contains 25 sector-specific questions pertaining to small appliances.  </a:t>
            </a:r>
          </a:p>
          <a:p>
            <a:r>
              <a:rPr lang="en-US" sz="2400" dirty="0"/>
              <a:t>Type II contains 25 sector-specific questions pertaining to medium and high-pressure appliances. </a:t>
            </a:r>
          </a:p>
          <a:p>
            <a:r>
              <a:rPr lang="en-US" sz="2400" dirty="0"/>
              <a:t>Type III contains 25 sector-specific questions pertaining to low-pressure appliances.</a:t>
            </a:r>
          </a:p>
        </p:txBody>
      </p:sp>
    </p:spTree>
    <p:extLst>
      <p:ext uri="{BB962C8B-B14F-4D97-AF65-F5344CB8AC3E}">
        <p14:creationId xmlns:p14="http://schemas.microsoft.com/office/powerpoint/2010/main" val="3342765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en-US" altLang="en-US" dirty="0"/>
              <a:t>TEST FORMAT</a:t>
            </a:r>
          </a:p>
        </p:txBody>
      </p:sp>
      <p:sp>
        <p:nvSpPr>
          <p:cNvPr id="13315" name="Rectangle 3"/>
          <p:cNvSpPr>
            <a:spLocks noGrp="1" noChangeArrowheads="1"/>
          </p:cNvSpPr>
          <p:nvPr>
            <p:ph idx="1"/>
          </p:nvPr>
        </p:nvSpPr>
        <p:spPr>
          <a:xfrm>
            <a:off x="440286" y="1981200"/>
            <a:ext cx="7941714" cy="4724400"/>
          </a:xfrm>
        </p:spPr>
        <p:txBody>
          <a:bodyPr anchor="t">
            <a:normAutofit fontScale="92500"/>
          </a:bodyPr>
          <a:lstStyle/>
          <a:p>
            <a:r>
              <a:rPr lang="en-US" altLang="en-US" dirty="0"/>
              <a:t>Federal regulations require that this exam be conducted as a closed-book exam by an authorized test administrator (Proctor). </a:t>
            </a:r>
          </a:p>
          <a:p>
            <a:r>
              <a:rPr lang="en-US" altLang="en-US" dirty="0"/>
              <a:t>The only outside materials allowed during the test are a pressure-temperature chart and a calculator.</a:t>
            </a:r>
          </a:p>
          <a:p>
            <a:r>
              <a:rPr lang="en-US" altLang="en-US" dirty="0">
                <a:solidFill>
                  <a:srgbClr val="418AB3"/>
                </a:solidFill>
              </a:rPr>
              <a:t>Phones are NOT allowed MUST be turned off and put away.  </a:t>
            </a:r>
          </a:p>
          <a:p>
            <a:r>
              <a:rPr lang="en-US" altLang="en-US" dirty="0">
                <a:solidFill>
                  <a:srgbClr val="418AB3"/>
                </a:solidFill>
              </a:rPr>
              <a:t>(Best to not allow phones in testing room.) </a:t>
            </a:r>
          </a:p>
        </p:txBody>
      </p:sp>
      <p:pic>
        <p:nvPicPr>
          <p:cNvPr id="3" name="Picture 2">
            <a:extLst>
              <a:ext uri="{FF2B5EF4-FFF2-40B4-BE49-F238E27FC236}">
                <a16:creationId xmlns:a16="http://schemas.microsoft.com/office/drawing/2014/main" xmlns="" id="{F284AD28-8882-45F1-A346-DA13A190E4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382000" y="2182200"/>
            <a:ext cx="3429000" cy="2095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7" name="AutoShape 3">
            <a:extLst>
              <a:ext uri="{FF2B5EF4-FFF2-40B4-BE49-F238E27FC236}">
                <a16:creationId xmlns:a16="http://schemas.microsoft.com/office/drawing/2014/main" xmlns="" id="{2826D387-B905-49F3-A0D8-CC6FF3D1EE25}"/>
              </a:ext>
            </a:extLst>
          </p:cNvPr>
          <p:cNvCxnSpPr>
            <a:cxnSpLocks noChangeShapeType="1"/>
          </p:cNvCxnSpPr>
          <p:nvPr/>
        </p:nvCxnSpPr>
        <p:spPr bwMode="auto">
          <a:xfrm flipH="1">
            <a:off x="6065754" y="0"/>
            <a:ext cx="16752" cy="6858000"/>
          </a:xfrm>
          <a:prstGeom prst="straightConnector1">
            <a:avLst/>
          </a:prstGeom>
          <a:noFill/>
          <a:ln w="190500">
            <a:solidFill>
              <a:srgbClr val="418AB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cxnSp>
      <p:pic>
        <p:nvPicPr>
          <p:cNvPr id="1028" name="Picture 4">
            <a:extLst>
              <a:ext uri="{FF2B5EF4-FFF2-40B4-BE49-F238E27FC236}">
                <a16:creationId xmlns:a16="http://schemas.microsoft.com/office/drawing/2014/main" xmlns="" id="{D0920930-43C0-49CD-8170-1C86B39456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7516" y="1111817"/>
            <a:ext cx="2617485" cy="2906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9" name="Picture 5" descr="PTAC">
            <a:extLst>
              <a:ext uri="{FF2B5EF4-FFF2-40B4-BE49-F238E27FC236}">
                <a16:creationId xmlns:a16="http://schemas.microsoft.com/office/drawing/2014/main" xmlns="" id="{AE851740-50F5-496A-9BF3-1610B58BD2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899" y="1448401"/>
            <a:ext cx="3743844" cy="23583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descr="Ice Machine">
            <a:extLst>
              <a:ext uri="{FF2B5EF4-FFF2-40B4-BE49-F238E27FC236}">
                <a16:creationId xmlns:a16="http://schemas.microsoft.com/office/drawing/2014/main" xmlns="" id="{F1F7ED84-F58F-4C4E-A655-9EE469EBF4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1035" y="4013779"/>
            <a:ext cx="2462377" cy="28817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031" name="AutoShape 7">
            <a:extLst>
              <a:ext uri="{FF2B5EF4-FFF2-40B4-BE49-F238E27FC236}">
                <a16:creationId xmlns:a16="http://schemas.microsoft.com/office/drawing/2014/main" xmlns="" id="{AE5C197F-A9B5-4357-BA70-AE900E81E7FD}"/>
              </a:ext>
            </a:extLst>
          </p:cNvPr>
          <p:cNvCxnSpPr>
            <a:cxnSpLocks noChangeShapeType="1"/>
          </p:cNvCxnSpPr>
          <p:nvPr/>
        </p:nvCxnSpPr>
        <p:spPr bwMode="auto">
          <a:xfrm>
            <a:off x="0" y="3875790"/>
            <a:ext cx="12192000" cy="0"/>
          </a:xfrm>
          <a:prstGeom prst="straightConnector1">
            <a:avLst/>
          </a:prstGeom>
          <a:noFill/>
          <a:ln w="190500" algn="ctr">
            <a:solidFill>
              <a:srgbClr val="418AB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cxnSp>
      <p:pic>
        <p:nvPicPr>
          <p:cNvPr id="1032" name="Picture 8" descr="Chiller with background removed">
            <a:extLst>
              <a:ext uri="{FF2B5EF4-FFF2-40B4-BE49-F238E27FC236}">
                <a16:creationId xmlns:a16="http://schemas.microsoft.com/office/drawing/2014/main" xmlns="" id="{E5D3670C-9057-495E-92D7-DF06087F9D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4517" y="3753521"/>
            <a:ext cx="3988268" cy="29905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9">
            <a:extLst>
              <a:ext uri="{FF2B5EF4-FFF2-40B4-BE49-F238E27FC236}">
                <a16:creationId xmlns:a16="http://schemas.microsoft.com/office/drawing/2014/main" xmlns="" id="{90C18380-F754-4C97-A9E5-D6A5BA0A4FD0}"/>
              </a:ext>
            </a:extLst>
          </p:cNvPr>
          <p:cNvSpPr>
            <a:spLocks noChangeAspect="1" noChangeArrowheads="1"/>
          </p:cNvSpPr>
          <p:nvPr/>
        </p:nvSpPr>
        <p:spPr bwMode="auto">
          <a:xfrm rot="2670344">
            <a:off x="5191495" y="2966041"/>
            <a:ext cx="1808502" cy="1803378"/>
          </a:xfrm>
          <a:prstGeom prst="rect">
            <a:avLst/>
          </a:prstGeom>
          <a:solidFill>
            <a:srgbClr val="418AB3"/>
          </a:solidFill>
          <a:ln w="6350" algn="ctr">
            <a:solidFill>
              <a:srgbClr val="C00000"/>
            </a:solidFill>
            <a:miter lim="800000"/>
            <a:headEnd/>
            <a:tailEnd/>
          </a:ln>
          <a:effectLst>
            <a:outerShdw blurRad="50800" dist="38100" dir="18900000" algn="bl" rotWithShape="0">
              <a:prstClr val="black">
                <a:alpha val="40000"/>
              </a:prstClr>
            </a:outerShdw>
          </a:effectLst>
        </p:spPr>
        <p:txBody>
          <a:bodyPr vert="horz" wrap="square" lIns="36576" tIns="36576" rIns="36576" bIns="36576" numCol="1" anchor="t" anchorCtr="0" compatLnSpc="1">
            <a:prstTxWarp prst="textNoShape">
              <a:avLst/>
            </a:prstTxWarp>
          </a:bodyPr>
          <a:lstStyle/>
          <a:p>
            <a:endParaRPr lang="en-US" dirty="0"/>
          </a:p>
        </p:txBody>
      </p:sp>
      <p:pic>
        <p:nvPicPr>
          <p:cNvPr id="1034" name="Picture 10" descr="ESCO Institutt w stroke">
            <a:extLst>
              <a:ext uri="{FF2B5EF4-FFF2-40B4-BE49-F238E27FC236}">
                <a16:creationId xmlns:a16="http://schemas.microsoft.com/office/drawing/2014/main" xmlns="" id="{63B654FA-D8A3-4BB8-8FD2-C7B20F79B2A8}"/>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3245317"/>
            <a:ext cx="1548778" cy="1122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4" name="Text Box 2">
            <a:extLst>
              <a:ext uri="{FF2B5EF4-FFF2-40B4-BE49-F238E27FC236}">
                <a16:creationId xmlns:a16="http://schemas.microsoft.com/office/drawing/2014/main" xmlns="" id="{F438EB09-447D-49E4-860B-74B94B12CE63}"/>
              </a:ext>
            </a:extLst>
          </p:cNvPr>
          <p:cNvSpPr txBox="1">
            <a:spLocks noChangeArrowheads="1"/>
          </p:cNvSpPr>
          <p:nvPr/>
        </p:nvSpPr>
        <p:spPr bwMode="auto">
          <a:xfrm>
            <a:off x="0" y="-1588"/>
            <a:ext cx="12192000" cy="1256356"/>
          </a:xfrm>
          <a:prstGeom prst="rect">
            <a:avLst/>
          </a:prstGeom>
          <a:solidFill>
            <a:srgbClr val="418AB3"/>
          </a:solidFill>
          <a:ln>
            <a:noFill/>
          </a:ln>
          <a:effectLst/>
        </p:spPr>
        <p:txBody>
          <a:bodyPr vert="horz" wrap="square" lIns="36576" tIns="36576" rIns="36576" bIns="36576" numCol="1" anchor="ctr" anchorCtr="0" compatLnSpc="1">
            <a:prstTxWarp prst="textNoShape">
              <a:avLst/>
            </a:prstTxWarp>
          </a:bodyPr>
          <a:lstStyle/>
          <a:p>
            <a:pPr marL="338138">
              <a:lnSpc>
                <a:spcPct val="83000"/>
              </a:lnSpc>
              <a:spcBef>
                <a:spcPts val="0"/>
              </a:spcBef>
              <a:spcAft>
                <a:spcPts val="300"/>
              </a:spcAft>
            </a:pPr>
            <a:r>
              <a:rPr lang="en-US" sz="4000" kern="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EPA Section 608 Preparatory Class</a:t>
            </a:r>
            <a:r>
              <a:rPr lang="en-US" sz="800" kern="1400" dirty="0">
                <a:solidFill>
                  <a:srgbClr val="00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35853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74F7D5-C5C3-4D1F-8735-5BD26C294302}"/>
              </a:ext>
            </a:extLst>
          </p:cNvPr>
          <p:cNvSpPr>
            <a:spLocks noGrp="1"/>
          </p:cNvSpPr>
          <p:nvPr>
            <p:ph type="title"/>
          </p:nvPr>
        </p:nvSpPr>
        <p:spPr/>
        <p:txBody>
          <a:bodyPr/>
          <a:lstStyle/>
          <a:p>
            <a:r>
              <a:rPr lang="en-US" altLang="en-US" dirty="0"/>
              <a:t>TEST FORMAT</a:t>
            </a:r>
            <a:endParaRPr lang="en-US" dirty="0"/>
          </a:p>
        </p:txBody>
      </p:sp>
      <p:sp>
        <p:nvSpPr>
          <p:cNvPr id="3" name="Content Placeholder 2">
            <a:extLst>
              <a:ext uri="{FF2B5EF4-FFF2-40B4-BE49-F238E27FC236}">
                <a16:creationId xmlns:a16="http://schemas.microsoft.com/office/drawing/2014/main" xmlns="" id="{2A1FF38C-7099-4754-A692-0CC46A75001B}"/>
              </a:ext>
            </a:extLst>
          </p:cNvPr>
          <p:cNvSpPr>
            <a:spLocks noGrp="1"/>
          </p:cNvSpPr>
          <p:nvPr>
            <p:ph idx="1"/>
          </p:nvPr>
        </p:nvSpPr>
        <p:spPr/>
        <p:txBody>
          <a:bodyPr anchor="t" anchorCtr="0"/>
          <a:lstStyle/>
          <a:p>
            <a:pPr marL="0" indent="0">
              <a:buNone/>
            </a:pPr>
            <a:r>
              <a:rPr lang="en-US" dirty="0">
                <a:solidFill>
                  <a:schemeClr val="accent1"/>
                </a:solidFill>
              </a:rPr>
              <a:t>Use of any other electronic communication device, or attempts to copy, distribute, post publicly, share photos of exam questions, etc., </a:t>
            </a:r>
            <a:r>
              <a:rPr lang="en-US" dirty="0"/>
              <a:t>may result in revocation of certification and will be reported to the U.S. EPA.</a:t>
            </a:r>
          </a:p>
        </p:txBody>
      </p:sp>
      <p:grpSp>
        <p:nvGrpSpPr>
          <p:cNvPr id="26" name="Group 25">
            <a:extLst>
              <a:ext uri="{FF2B5EF4-FFF2-40B4-BE49-F238E27FC236}">
                <a16:creationId xmlns:a16="http://schemas.microsoft.com/office/drawing/2014/main" xmlns="" id="{829FB572-F8C5-4965-B95D-8039D7CEA7E2}"/>
              </a:ext>
            </a:extLst>
          </p:cNvPr>
          <p:cNvGrpSpPr/>
          <p:nvPr/>
        </p:nvGrpSpPr>
        <p:grpSpPr>
          <a:xfrm>
            <a:off x="5029200" y="4191000"/>
            <a:ext cx="2340034" cy="2514600"/>
            <a:chOff x="4939148" y="4572000"/>
            <a:chExt cx="1645920" cy="2183472"/>
          </a:xfrm>
        </p:grpSpPr>
        <p:pic>
          <p:nvPicPr>
            <p:cNvPr id="10" name="Graphic 9" descr="Man">
              <a:extLst>
                <a:ext uri="{FF2B5EF4-FFF2-40B4-BE49-F238E27FC236}">
                  <a16:creationId xmlns:a16="http://schemas.microsoft.com/office/drawing/2014/main" xmlns="" id="{1D6F109E-7698-4F24-BA96-DF0035199C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246226" y="5790598"/>
              <a:ext cx="1036899" cy="914400"/>
            </a:xfrm>
            <a:prstGeom prst="rect">
              <a:avLst/>
            </a:prstGeom>
          </p:spPr>
        </p:pic>
        <p:cxnSp>
          <p:nvCxnSpPr>
            <p:cNvPr id="14" name="Straight Connector 13">
              <a:extLst>
                <a:ext uri="{FF2B5EF4-FFF2-40B4-BE49-F238E27FC236}">
                  <a16:creationId xmlns:a16="http://schemas.microsoft.com/office/drawing/2014/main" xmlns="" id="{62EC3459-6735-4053-942A-83E0DCC5E82D}"/>
                </a:ext>
              </a:extLst>
            </p:cNvPr>
            <p:cNvCxnSpPr/>
            <p:nvPr/>
          </p:nvCxnSpPr>
          <p:spPr>
            <a:xfrm>
              <a:off x="6553200"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E2C33295-0C95-44E4-BD8B-F8FBF5E9117C}"/>
                </a:ext>
              </a:extLst>
            </p:cNvPr>
            <p:cNvCxnSpPr/>
            <p:nvPr/>
          </p:nvCxnSpPr>
          <p:spPr>
            <a:xfrm>
              <a:off x="6237516"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1B40075-912A-4890-B97A-5C887681E55F}"/>
                </a:ext>
              </a:extLst>
            </p:cNvPr>
            <p:cNvCxnSpPr/>
            <p:nvPr/>
          </p:nvCxnSpPr>
          <p:spPr>
            <a:xfrm>
              <a:off x="5921830"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70383A5-E34C-4457-A428-B78DE5CECC29}"/>
                </a:ext>
              </a:extLst>
            </p:cNvPr>
            <p:cNvCxnSpPr/>
            <p:nvPr/>
          </p:nvCxnSpPr>
          <p:spPr>
            <a:xfrm>
              <a:off x="5606144"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475F639-3F77-401C-96D9-6A85A43337EE}"/>
                </a:ext>
              </a:extLst>
            </p:cNvPr>
            <p:cNvCxnSpPr/>
            <p:nvPr/>
          </p:nvCxnSpPr>
          <p:spPr>
            <a:xfrm>
              <a:off x="5290458"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08B4134-B811-4013-961A-71B697B4E103}"/>
                </a:ext>
              </a:extLst>
            </p:cNvPr>
            <p:cNvCxnSpPr/>
            <p:nvPr/>
          </p:nvCxnSpPr>
          <p:spPr>
            <a:xfrm>
              <a:off x="4974772"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8E47892-5749-4CE9-B2FD-A2AB66294B13}"/>
                </a:ext>
              </a:extLst>
            </p:cNvPr>
            <p:cNvCxnSpPr/>
            <p:nvPr/>
          </p:nvCxnSpPr>
          <p:spPr>
            <a:xfrm>
              <a:off x="4939148" y="6755472"/>
              <a:ext cx="16459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52350B3E-5233-41E1-BDD9-B5F7F4FA21CB}"/>
                </a:ext>
              </a:extLst>
            </p:cNvPr>
            <p:cNvPicPr>
              <a:picLocks noChangeAspect="1"/>
            </p:cNvPicPr>
            <p:nvPr/>
          </p:nvPicPr>
          <p:blipFill>
            <a:blip r:embed="rId5"/>
            <a:stretch>
              <a:fillRect/>
            </a:stretch>
          </p:blipFill>
          <p:spPr>
            <a:xfrm>
              <a:off x="6239226" y="5475370"/>
              <a:ext cx="344454" cy="344454"/>
            </a:xfrm>
            <a:prstGeom prst="rect">
              <a:avLst/>
            </a:prstGeom>
          </p:spPr>
        </p:pic>
      </p:grpSp>
    </p:spTree>
    <p:extLst>
      <p:ext uri="{BB962C8B-B14F-4D97-AF65-F5344CB8AC3E}">
        <p14:creationId xmlns:p14="http://schemas.microsoft.com/office/powerpoint/2010/main" val="2728503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r>
              <a:rPr lang="en-US" altLang="en-US" dirty="0"/>
              <a:t>TEST FORMAT</a:t>
            </a:r>
          </a:p>
        </p:txBody>
      </p:sp>
      <p:sp>
        <p:nvSpPr>
          <p:cNvPr id="3" name="Content Placeholder 2"/>
          <p:cNvSpPr>
            <a:spLocks noGrp="1"/>
          </p:cNvSpPr>
          <p:nvPr>
            <p:ph idx="1"/>
          </p:nvPr>
        </p:nvSpPr>
        <p:spPr>
          <a:xfrm>
            <a:off x="1219200" y="1981200"/>
            <a:ext cx="10530424" cy="4724400"/>
          </a:xfrm>
        </p:spPr>
        <p:txBody>
          <a:bodyPr>
            <a:normAutofit fontScale="92500"/>
          </a:bodyPr>
          <a:lstStyle/>
          <a:p>
            <a:pPr marL="0" indent="0">
              <a:buNone/>
            </a:pPr>
            <a:r>
              <a:rPr lang="en-US" dirty="0"/>
              <a:t>Personal information required for the exam:</a:t>
            </a:r>
          </a:p>
          <a:p>
            <a:r>
              <a:rPr lang="en-US" sz="3500" dirty="0"/>
              <a:t>Picture Identification  </a:t>
            </a:r>
            <a:r>
              <a:rPr lang="en-US" sz="3500" dirty="0">
                <a:solidFill>
                  <a:schemeClr val="accent1"/>
                </a:solidFill>
              </a:rPr>
              <a:t>(Required)</a:t>
            </a:r>
          </a:p>
          <a:p>
            <a:r>
              <a:rPr lang="en-US" sz="3500" dirty="0"/>
              <a:t>Social security number </a:t>
            </a:r>
            <a:r>
              <a:rPr lang="en-US" sz="2900" dirty="0">
                <a:solidFill>
                  <a:schemeClr val="accent1"/>
                </a:solidFill>
              </a:rPr>
              <a:t>(Used for identification purposes only.)</a:t>
            </a:r>
          </a:p>
          <a:p>
            <a:r>
              <a:rPr lang="en-US" sz="3500" dirty="0"/>
              <a:t>Home/mailing address </a:t>
            </a:r>
          </a:p>
          <a:p>
            <a:r>
              <a:rPr lang="en-US" sz="3500" dirty="0"/>
              <a:t>Date of Birth </a:t>
            </a:r>
          </a:p>
          <a:p>
            <a:r>
              <a:rPr lang="en-US" sz="3500" dirty="0"/>
              <a:t>Phone Number </a:t>
            </a:r>
          </a:p>
          <a:p>
            <a:r>
              <a:rPr lang="en-US" sz="3500" dirty="0"/>
              <a:t>Email address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r>
              <a:rPr lang="en-US" altLang="en-US" dirty="0"/>
              <a:t>TEST FORMAT</a:t>
            </a:r>
          </a:p>
        </p:txBody>
      </p:sp>
      <p:sp>
        <p:nvSpPr>
          <p:cNvPr id="3" name="Content Placeholder 2"/>
          <p:cNvSpPr>
            <a:spLocks noGrp="1"/>
          </p:cNvSpPr>
          <p:nvPr>
            <p:ph idx="1"/>
          </p:nvPr>
        </p:nvSpPr>
        <p:spPr>
          <a:xfrm>
            <a:off x="457200" y="2133600"/>
            <a:ext cx="11292424" cy="5029200"/>
          </a:xfrm>
        </p:spPr>
        <p:txBody>
          <a:bodyPr anchor="t">
            <a:normAutofit/>
          </a:bodyPr>
          <a:lstStyle/>
          <a:p>
            <a:pPr>
              <a:buFont typeface="Wingdings" panose="05000000000000000000" pitchFamily="2" charset="2"/>
              <a:buChar char="§"/>
            </a:pPr>
            <a:r>
              <a:rPr lang="en-US" dirty="0"/>
              <a:t>As required, all examination participants will be included in an online registry/lookup by name, city and state, as well as certification achieved.  </a:t>
            </a:r>
          </a:p>
          <a:p>
            <a:pPr>
              <a:buFont typeface="Wingdings" panose="05000000000000000000" pitchFamily="2" charset="2"/>
              <a:buChar char="§"/>
            </a:pPr>
            <a:r>
              <a:rPr lang="en-US" dirty="0">
                <a:solidFill>
                  <a:schemeClr val="accent1"/>
                </a:solidFill>
              </a:rPr>
              <a:t>No personal information will be included in the public registry.  </a:t>
            </a:r>
          </a:p>
          <a:p>
            <a:pPr>
              <a:buFont typeface="Wingdings" panose="05000000000000000000" pitchFamily="2" charset="2"/>
              <a:buChar char="§"/>
            </a:pPr>
            <a:r>
              <a:rPr lang="en-US" dirty="0"/>
              <a:t>Technicians will be able to opt out of this registry by logging into the ESCO website at www.escogroup.org or by contacting customer service at 800-726-9696. </a:t>
            </a:r>
          </a:p>
          <a:p>
            <a:pPr algn="ctr">
              <a:buFont typeface="Wingdings" panose="05000000000000000000" pitchFamily="2" charset="2"/>
              <a:buChar char="§"/>
            </a:pPr>
            <a:endParaRPr lang="en-US" dirty="0"/>
          </a:p>
          <a:p>
            <a:pPr>
              <a:buFont typeface="Wingdings" panose="05000000000000000000" pitchFamily="2" charset="2"/>
              <a:buChar char="§"/>
            </a:pPr>
            <a:endParaRPr lang="en-US" sz="3500" dirty="0"/>
          </a:p>
        </p:txBody>
      </p:sp>
    </p:spTree>
    <p:extLst>
      <p:ext uri="{BB962C8B-B14F-4D97-AF65-F5344CB8AC3E}">
        <p14:creationId xmlns:p14="http://schemas.microsoft.com/office/powerpoint/2010/main" val="2030482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FORMAT</a:t>
            </a:r>
          </a:p>
        </p:txBody>
      </p:sp>
      <p:sp>
        <p:nvSpPr>
          <p:cNvPr id="3" name="Content Placeholder 2"/>
          <p:cNvSpPr>
            <a:spLocks noGrp="1"/>
          </p:cNvSpPr>
          <p:nvPr>
            <p:ph idx="1"/>
          </p:nvPr>
        </p:nvSpPr>
        <p:spPr>
          <a:xfrm>
            <a:off x="457200" y="1981200"/>
            <a:ext cx="11292424" cy="4876800"/>
          </a:xfrm>
        </p:spPr>
        <p:txBody>
          <a:bodyPr anchor="t">
            <a:normAutofit fontScale="92500"/>
          </a:bodyPr>
          <a:lstStyle/>
          <a:p>
            <a:r>
              <a:rPr lang="en-US" dirty="0"/>
              <a:t>Technicians should carefully study the Core and section(s) related to the Type(s) of certification in which they are seeking to achieve a passing score.  </a:t>
            </a:r>
          </a:p>
          <a:p>
            <a:r>
              <a:rPr lang="en-US" dirty="0"/>
              <a:t>Free EPA practice exams can be found online at:  </a:t>
            </a:r>
            <a:r>
              <a:rPr lang="en-US" dirty="0">
                <a:solidFill>
                  <a:schemeClr val="accent1"/>
                </a:solidFill>
              </a:rPr>
              <a:t>www.escogroup.org/practice </a:t>
            </a:r>
          </a:p>
          <a:p>
            <a:r>
              <a:rPr lang="en-US" dirty="0"/>
              <a:t>Practice exams are provided to give exam candidates a sample of the types of questions they can expect to encounter on the exam and are not intended to be a sole study source.</a:t>
            </a:r>
            <a:br>
              <a:rPr lang="en-US" dirty="0"/>
            </a:br>
            <a:endParaRPr lang="en-US" dirty="0"/>
          </a:p>
          <a:p>
            <a:endParaRPr lang="en-US" dirty="0"/>
          </a:p>
        </p:txBody>
      </p:sp>
    </p:spTree>
    <p:extLst>
      <p:ext uri="{BB962C8B-B14F-4D97-AF65-F5344CB8AC3E}">
        <p14:creationId xmlns:p14="http://schemas.microsoft.com/office/powerpoint/2010/main" val="2773475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29658"/>
            <a:ext cx="11277600" cy="988332"/>
          </a:xfrm>
        </p:spPr>
        <p:txBody>
          <a:bodyPr>
            <a:noAutofit/>
          </a:bodyPr>
          <a:lstStyle/>
          <a:p>
            <a:r>
              <a:rPr lang="en-US" dirty="0"/>
              <a:t>VAPOR - COMPRESSION REFRIGERATION CYCLE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356" y="2062929"/>
            <a:ext cx="8114691" cy="39624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2078" name="TextBox 2077">
            <a:extLst>
              <a:ext uri="{FF2B5EF4-FFF2-40B4-BE49-F238E27FC236}">
                <a16:creationId xmlns:a16="http://schemas.microsoft.com/office/drawing/2014/main" xmlns="" id="{83D03851-7DA1-4FF7-A31B-4996F195FBFB}"/>
              </a:ext>
            </a:extLst>
          </p:cNvPr>
          <p:cNvSpPr txBox="1"/>
          <p:nvPr/>
        </p:nvSpPr>
        <p:spPr>
          <a:xfrm>
            <a:off x="10148047" y="3751740"/>
            <a:ext cx="1050288" cy="584775"/>
          </a:xfrm>
          <a:prstGeom prst="rect">
            <a:avLst/>
          </a:prstGeom>
          <a:noFill/>
        </p:spPr>
        <p:txBody>
          <a:bodyPr wrap="none" rtlCol="0">
            <a:spAutoFit/>
          </a:bodyPr>
          <a:lstStyle/>
          <a:p>
            <a:r>
              <a:rPr lang="en-US" sz="3200" dirty="0">
                <a:solidFill>
                  <a:srgbClr val="C00000"/>
                </a:solidFill>
              </a:rPr>
              <a:t>High</a:t>
            </a:r>
          </a:p>
        </p:txBody>
      </p:sp>
      <p:sp>
        <p:nvSpPr>
          <p:cNvPr id="2079" name="TextBox 2078">
            <a:extLst>
              <a:ext uri="{FF2B5EF4-FFF2-40B4-BE49-F238E27FC236}">
                <a16:creationId xmlns:a16="http://schemas.microsoft.com/office/drawing/2014/main" xmlns="" id="{E53B808D-DFDF-49CD-8309-5576BF30EDBC}"/>
              </a:ext>
            </a:extLst>
          </p:cNvPr>
          <p:cNvSpPr txBox="1"/>
          <p:nvPr/>
        </p:nvSpPr>
        <p:spPr>
          <a:xfrm>
            <a:off x="609600" y="3751740"/>
            <a:ext cx="960519" cy="584775"/>
          </a:xfrm>
          <a:prstGeom prst="rect">
            <a:avLst/>
          </a:prstGeom>
          <a:noFill/>
        </p:spPr>
        <p:txBody>
          <a:bodyPr wrap="none" rtlCol="0">
            <a:spAutoFit/>
          </a:bodyPr>
          <a:lstStyle/>
          <a:p>
            <a:r>
              <a:rPr lang="en-US" sz="3200" dirty="0">
                <a:solidFill>
                  <a:srgbClr val="0070C0"/>
                </a:solidFill>
              </a:rPr>
              <a:t>Low</a:t>
            </a:r>
          </a:p>
        </p:txBody>
      </p:sp>
    </p:spTree>
    <p:extLst>
      <p:ext uri="{BB962C8B-B14F-4D97-AF65-F5344CB8AC3E}">
        <p14:creationId xmlns:p14="http://schemas.microsoft.com/office/powerpoint/2010/main" val="2987007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0600" y="2630424"/>
            <a:ext cx="3707163"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457200" y="2057400"/>
            <a:ext cx="4343400" cy="1146048"/>
          </a:xfrm>
          <a:prstGeom prst="wedgeRectCallout">
            <a:avLst>
              <a:gd name="adj1" fmla="val 54579"/>
              <a:gd name="adj2" fmla="val 636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and </a:t>
            </a:r>
            <a:br>
              <a:rPr lang="en-US" sz="2400" dirty="0">
                <a:solidFill>
                  <a:schemeClr val="tx1"/>
                </a:solidFill>
              </a:rPr>
            </a:br>
            <a:r>
              <a:rPr lang="en-US" sz="2400" dirty="0">
                <a:solidFill>
                  <a:schemeClr val="tx1"/>
                </a:solidFill>
              </a:rPr>
              <a:t>low-temperature superheated vapor in</a:t>
            </a:r>
          </a:p>
        </p:txBody>
      </p:sp>
      <p:sp>
        <p:nvSpPr>
          <p:cNvPr id="5" name="Rectangular Callout 4"/>
          <p:cNvSpPr/>
          <p:nvPr/>
        </p:nvSpPr>
        <p:spPr>
          <a:xfrm>
            <a:off x="8763000" y="2821675"/>
            <a:ext cx="3048000" cy="1676400"/>
          </a:xfrm>
          <a:prstGeom prst="wedgeRectCallout">
            <a:avLst>
              <a:gd name="adj1" fmla="val -105908"/>
              <a:gd name="adj2" fmla="val -3519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High-pressure &amp; temperature, highly superheated vapor out</a:t>
            </a:r>
          </a:p>
        </p:txBody>
      </p:sp>
    </p:spTree>
    <p:extLst>
      <p:ext uri="{BB962C8B-B14F-4D97-AF65-F5344CB8AC3E}">
        <p14:creationId xmlns:p14="http://schemas.microsoft.com/office/powerpoint/2010/main" val="2687277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352800"/>
            <a:ext cx="547398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CONDENSER</a:t>
            </a:r>
          </a:p>
        </p:txBody>
      </p:sp>
      <p:sp>
        <p:nvSpPr>
          <p:cNvPr id="4" name="Content Placeholder 3"/>
          <p:cNvSpPr>
            <a:spLocks noGrp="1"/>
          </p:cNvSpPr>
          <p:nvPr>
            <p:ph idx="1"/>
          </p:nvPr>
        </p:nvSpPr>
        <p:spPr/>
        <p:txBody>
          <a:bodyPr/>
          <a:lstStyle/>
          <a:p>
            <a:pPr marL="0" indent="0">
              <a:buNone/>
            </a:pPr>
            <a:r>
              <a:rPr lang="en-US" b="1" dirty="0"/>
              <a:t>Three stages of the condenser:</a:t>
            </a:r>
          </a:p>
          <a:p>
            <a:pPr marL="514350" indent="-514350">
              <a:buFont typeface="+mj-lt"/>
              <a:buAutoNum type="arabicPeriod"/>
            </a:pPr>
            <a:r>
              <a:rPr lang="en-US" dirty="0"/>
              <a:t>De-superheats</a:t>
            </a:r>
          </a:p>
          <a:p>
            <a:pPr marL="514350" indent="-514350">
              <a:buFont typeface="+mj-lt"/>
              <a:buAutoNum type="arabicPeriod"/>
            </a:pPr>
            <a:r>
              <a:rPr lang="en-US" dirty="0"/>
              <a:t>Change of state (Vapor to Liquid)</a:t>
            </a:r>
          </a:p>
          <a:p>
            <a:pPr marL="514350" indent="-514350">
              <a:buFont typeface="+mj-lt"/>
              <a:buAutoNum type="arabicPeriod"/>
            </a:pPr>
            <a:r>
              <a:rPr lang="en-US" dirty="0" err="1"/>
              <a:t>Subcools</a:t>
            </a:r>
            <a:endParaRPr lang="en-US" dirty="0"/>
          </a:p>
        </p:txBody>
      </p:sp>
    </p:spTree>
    <p:extLst>
      <p:ext uri="{BB962C8B-B14F-4D97-AF65-F5344CB8AC3E}">
        <p14:creationId xmlns:p14="http://schemas.microsoft.com/office/powerpoint/2010/main" val="3606785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METERING DEVICE</a:t>
            </a:r>
          </a:p>
        </p:txBody>
      </p:sp>
      <p:sp>
        <p:nvSpPr>
          <p:cNvPr id="4" name="Rectangular Callout 3"/>
          <p:cNvSpPr/>
          <p:nvPr/>
        </p:nvSpPr>
        <p:spPr>
          <a:xfrm>
            <a:off x="7543800" y="2362200"/>
            <a:ext cx="2743200" cy="1828800"/>
          </a:xfrm>
          <a:prstGeom prst="wedgeRectCallout">
            <a:avLst>
              <a:gd name="adj1" fmla="val -102566"/>
              <a:gd name="adj2" fmla="val 700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High-pressure subcooled liquid in</a:t>
            </a:r>
          </a:p>
        </p:txBody>
      </p:sp>
      <p:sp>
        <p:nvSpPr>
          <p:cNvPr id="5" name="Rectangular Callout 4"/>
          <p:cNvSpPr/>
          <p:nvPr/>
        </p:nvSpPr>
        <p:spPr>
          <a:xfrm>
            <a:off x="609600" y="2286000"/>
            <a:ext cx="2514600" cy="1600200"/>
          </a:xfrm>
          <a:prstGeom prst="wedgeRectCallout">
            <a:avLst>
              <a:gd name="adj1" fmla="val 56100"/>
              <a:gd name="adj2" fmla="val 749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liquid and</a:t>
            </a:r>
            <a:br>
              <a:rPr lang="en-US" sz="2400" dirty="0">
                <a:solidFill>
                  <a:schemeClr val="tx1"/>
                </a:solidFill>
              </a:rPr>
            </a:br>
            <a:r>
              <a:rPr lang="en-US" sz="2400" dirty="0">
                <a:solidFill>
                  <a:schemeClr val="tx1"/>
                </a:solidFill>
              </a:rPr>
              <a:t> flash-gas out</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11664" r="7912"/>
          <a:stretch>
            <a:fillRect/>
          </a:stretch>
        </p:blipFill>
        <p:spPr bwMode="auto">
          <a:xfrm>
            <a:off x="3276600" y="2658731"/>
            <a:ext cx="2971800" cy="311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xmlns="" id="{904BBC53-156C-485E-BF8C-3D219007C856}"/>
              </a:ext>
            </a:extLst>
          </p:cNvPr>
          <p:cNvSpPr txBox="1"/>
          <p:nvPr/>
        </p:nvSpPr>
        <p:spPr>
          <a:xfrm>
            <a:off x="4267200" y="5479778"/>
            <a:ext cx="1029449" cy="584775"/>
          </a:xfrm>
          <a:prstGeom prst="rect">
            <a:avLst/>
          </a:prstGeom>
          <a:noFill/>
        </p:spPr>
        <p:txBody>
          <a:bodyPr wrap="none" rtlCol="0">
            <a:spAutoFit/>
          </a:bodyPr>
          <a:lstStyle/>
          <a:p>
            <a:r>
              <a:rPr lang="en-US" sz="3200" dirty="0"/>
              <a:t>TEV</a:t>
            </a:r>
          </a:p>
        </p:txBody>
      </p:sp>
      <p:grpSp>
        <p:nvGrpSpPr>
          <p:cNvPr id="6" name="Group 5">
            <a:extLst>
              <a:ext uri="{FF2B5EF4-FFF2-40B4-BE49-F238E27FC236}">
                <a16:creationId xmlns:a16="http://schemas.microsoft.com/office/drawing/2014/main" xmlns="" id="{DC6AF63C-21B8-4DCA-9EF2-E11BAABFB489}"/>
              </a:ext>
            </a:extLst>
          </p:cNvPr>
          <p:cNvGrpSpPr/>
          <p:nvPr/>
        </p:nvGrpSpPr>
        <p:grpSpPr>
          <a:xfrm>
            <a:off x="7122467" y="5334000"/>
            <a:ext cx="3545533" cy="1066800"/>
            <a:chOff x="2574198" y="2078195"/>
            <a:chExt cx="3545533" cy="10668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679910">
              <a:off x="2621823" y="2030570"/>
              <a:ext cx="10668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xmlns="" id="{C8828083-3AE3-4B62-AB07-6899B2943664}"/>
                </a:ext>
              </a:extLst>
            </p:cNvPr>
            <p:cNvSpPr txBox="1"/>
            <p:nvPr/>
          </p:nvSpPr>
          <p:spPr>
            <a:xfrm>
              <a:off x="3621931" y="2255419"/>
              <a:ext cx="2497800" cy="584775"/>
            </a:xfrm>
            <a:prstGeom prst="rect">
              <a:avLst/>
            </a:prstGeom>
            <a:noFill/>
          </p:spPr>
          <p:txBody>
            <a:bodyPr wrap="none" rtlCol="0">
              <a:spAutoFit/>
            </a:bodyPr>
            <a:lstStyle/>
            <a:p>
              <a:r>
                <a:rPr lang="en-US" sz="3200" dirty="0"/>
                <a:t>Fixed Orifice</a:t>
              </a:r>
            </a:p>
          </p:txBody>
        </p:sp>
      </p:grpSp>
    </p:spTree>
    <p:extLst>
      <p:ext uri="{BB962C8B-B14F-4D97-AF65-F5344CB8AC3E}">
        <p14:creationId xmlns:p14="http://schemas.microsoft.com/office/powerpoint/2010/main" val="436039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EVAPORATOR</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19600" y="3276599"/>
            <a:ext cx="4048381" cy="176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533400" y="3200400"/>
            <a:ext cx="3352800" cy="1524000"/>
          </a:xfrm>
          <a:prstGeom prst="wedgeRectCallout">
            <a:avLst>
              <a:gd name="adj1" fmla="val 65386"/>
              <a:gd name="adj2" fmla="val -299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&amp; temperature liquid with some flash-gas enters</a:t>
            </a:r>
          </a:p>
        </p:txBody>
      </p:sp>
      <p:sp>
        <p:nvSpPr>
          <p:cNvPr id="6" name="Rectangular Callout 5"/>
          <p:cNvSpPr/>
          <p:nvPr/>
        </p:nvSpPr>
        <p:spPr>
          <a:xfrm>
            <a:off x="8382000" y="3047999"/>
            <a:ext cx="3352800" cy="1524000"/>
          </a:xfrm>
          <a:prstGeom prst="wedgeRectCallout">
            <a:avLst>
              <a:gd name="adj1" fmla="val -48106"/>
              <a:gd name="adj2" fmla="val 687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&amp; temperature superheated vapor leaves</a:t>
            </a:r>
          </a:p>
        </p:txBody>
      </p:sp>
    </p:spTree>
    <p:extLst>
      <p:ext uri="{BB962C8B-B14F-4D97-AF65-F5344CB8AC3E}">
        <p14:creationId xmlns:p14="http://schemas.microsoft.com/office/powerpoint/2010/main" val="4252818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Grp="1" noChangeArrowheads="1"/>
          </p:cNvSpPr>
          <p:nvPr>
            <p:ph type="title"/>
          </p:nvPr>
        </p:nvSpPr>
        <p:spPr>
          <a:xfrm>
            <a:off x="440286" y="702156"/>
            <a:ext cx="11309338" cy="1013800"/>
          </a:xfrm>
        </p:spPr>
        <p:txBody>
          <a:bodyPr>
            <a:normAutofit/>
          </a:bodyPr>
          <a:lstStyle/>
          <a:p>
            <a:r>
              <a:rPr lang="en-US" altLang="en-US" dirty="0"/>
              <a:t>ACCESSORIES </a:t>
            </a:r>
          </a:p>
        </p:txBody>
      </p:sp>
      <p:sp>
        <p:nvSpPr>
          <p:cNvPr id="120835" name="Rectangle 3"/>
          <p:cNvSpPr>
            <a:spLocks noGrp="1" noChangeArrowheads="1"/>
          </p:cNvSpPr>
          <p:nvPr>
            <p:ph idx="1"/>
          </p:nvPr>
        </p:nvSpPr>
        <p:spPr/>
        <p:txBody>
          <a:bodyPr anchor="t">
            <a:normAutofit/>
          </a:bodyPr>
          <a:lstStyle/>
          <a:p>
            <a:pPr marL="0" indent="0">
              <a:buNone/>
            </a:pPr>
            <a:r>
              <a:rPr lang="en-US" dirty="0">
                <a:solidFill>
                  <a:schemeClr val="tx1"/>
                </a:solidFill>
              </a:rPr>
              <a:t>A system that uses a thermostatic expansion valve (TEV) is usually equipped with a </a:t>
            </a:r>
            <a:r>
              <a:rPr lang="en-US" dirty="0">
                <a:solidFill>
                  <a:srgbClr val="FF0000"/>
                </a:solidFill>
              </a:rPr>
              <a:t>receiver</a:t>
            </a:r>
            <a:r>
              <a:rPr lang="en-US" dirty="0">
                <a:solidFill>
                  <a:schemeClr val="tx1"/>
                </a:solidFill>
              </a:rPr>
              <a:t> located in the liquid line, directly following the condenser.</a:t>
            </a:r>
          </a:p>
        </p:txBody>
      </p:sp>
      <p:grpSp>
        <p:nvGrpSpPr>
          <p:cNvPr id="2" name="Group 1">
            <a:extLst>
              <a:ext uri="{FF2B5EF4-FFF2-40B4-BE49-F238E27FC236}">
                <a16:creationId xmlns:a16="http://schemas.microsoft.com/office/drawing/2014/main" xmlns="" id="{43E4BC7C-3F8E-45CC-B4AD-1597CF9EFC2A}"/>
              </a:ext>
            </a:extLst>
          </p:cNvPr>
          <p:cNvGrpSpPr/>
          <p:nvPr/>
        </p:nvGrpSpPr>
        <p:grpSpPr>
          <a:xfrm>
            <a:off x="6248400" y="3606322"/>
            <a:ext cx="5697414" cy="3071446"/>
            <a:chOff x="762001" y="3763108"/>
            <a:chExt cx="5697414" cy="3071446"/>
          </a:xfrm>
        </p:grpSpPr>
        <p:sp>
          <p:nvSpPr>
            <p:cNvPr id="4" name="TextBox 3">
              <a:extLst>
                <a:ext uri="{FF2B5EF4-FFF2-40B4-BE49-F238E27FC236}">
                  <a16:creationId xmlns:a16="http://schemas.microsoft.com/office/drawing/2014/main" xmlns="" id="{603FDA0D-FAD8-49BE-A756-5947612F2108}"/>
                </a:ext>
              </a:extLst>
            </p:cNvPr>
            <p:cNvSpPr txBox="1"/>
            <p:nvPr/>
          </p:nvSpPr>
          <p:spPr>
            <a:xfrm>
              <a:off x="2505756" y="5322277"/>
              <a:ext cx="1327608" cy="461665"/>
            </a:xfrm>
            <a:prstGeom prst="rect">
              <a:avLst/>
            </a:prstGeom>
            <a:noFill/>
          </p:spPr>
          <p:txBody>
            <a:bodyPr wrap="none" rtlCol="0">
              <a:spAutoFit/>
            </a:bodyPr>
            <a:lstStyle/>
            <a:p>
              <a:r>
                <a:rPr lang="en-US" sz="2400" dirty="0"/>
                <a:t>Receiver</a:t>
              </a:r>
            </a:p>
          </p:txBody>
        </p:sp>
        <p:pic>
          <p:nvPicPr>
            <p:cNvPr id="5" name="Picture 4">
              <a:extLst>
                <a:ext uri="{FF2B5EF4-FFF2-40B4-BE49-F238E27FC236}">
                  <a16:creationId xmlns:a16="http://schemas.microsoft.com/office/drawing/2014/main" xmlns="" id="{5D11C7A8-785A-45BF-B9EE-45EF3DEEDE2F}"/>
                </a:ext>
              </a:extLst>
            </p:cNvPr>
            <p:cNvPicPr>
              <a:picLocks noChangeAspect="1"/>
            </p:cNvPicPr>
            <p:nvPr/>
          </p:nvPicPr>
          <p:blipFill rotWithShape="1">
            <a:blip r:embed="rId4"/>
            <a:srcRect l="35596" r="36703"/>
            <a:stretch/>
          </p:blipFill>
          <p:spPr>
            <a:xfrm>
              <a:off x="762001" y="3810000"/>
              <a:ext cx="1772920" cy="3024554"/>
            </a:xfrm>
            <a:prstGeom prst="rect">
              <a:avLst/>
            </a:prstGeom>
          </p:spPr>
        </p:pic>
        <p:sp>
          <p:nvSpPr>
            <p:cNvPr id="6" name="L-Shape 5">
              <a:extLst>
                <a:ext uri="{FF2B5EF4-FFF2-40B4-BE49-F238E27FC236}">
                  <a16:creationId xmlns:a16="http://schemas.microsoft.com/office/drawing/2014/main" xmlns="" id="{5DF9C9AD-3BA9-4DE0-BCB1-F44B9D33FF14}"/>
                </a:ext>
              </a:extLst>
            </p:cNvPr>
            <p:cNvSpPr/>
            <p:nvPr/>
          </p:nvSpPr>
          <p:spPr>
            <a:xfrm flipV="1">
              <a:off x="2344615" y="3763108"/>
              <a:ext cx="4114800" cy="304800"/>
            </a:xfrm>
            <a:prstGeom prst="corner">
              <a:avLst/>
            </a:prstGeom>
            <a:solidFill>
              <a:srgbClr val="FF696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B630558-140A-4C5C-84E6-CE98538AD716}"/>
                </a:ext>
              </a:extLst>
            </p:cNvPr>
            <p:cNvSpPr txBox="1"/>
            <p:nvPr/>
          </p:nvSpPr>
          <p:spPr>
            <a:xfrm>
              <a:off x="2612128" y="3863287"/>
              <a:ext cx="3010824" cy="461665"/>
            </a:xfrm>
            <a:prstGeom prst="rect">
              <a:avLst/>
            </a:prstGeom>
            <a:noFill/>
          </p:spPr>
          <p:txBody>
            <a:bodyPr wrap="none" rtlCol="0">
              <a:spAutoFit/>
            </a:bodyPr>
            <a:lstStyle/>
            <a:p>
              <a:r>
                <a:rPr lang="en-US" sz="2400" dirty="0">
                  <a:solidFill>
                    <a:srgbClr val="FF0000"/>
                  </a:solidFill>
                </a:rPr>
                <a:t>High-Pressure Liquid</a:t>
              </a:r>
            </a:p>
          </p:txBody>
        </p:sp>
      </p:grpSp>
    </p:spTree>
    <p:custDataLst>
      <p:tags r:id="rId1"/>
    </p:custDataLst>
    <p:extLst>
      <p:ext uri="{BB962C8B-B14F-4D97-AF65-F5344CB8AC3E}">
        <p14:creationId xmlns:p14="http://schemas.microsoft.com/office/powerpoint/2010/main" val="295913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p:txBody>
          <a:bodyPr>
            <a:normAutofit/>
          </a:bodyPr>
          <a:lstStyle/>
          <a:p>
            <a:r>
              <a:rPr lang="en-US" altLang="en-US" sz="4000" cap="none" dirty="0"/>
              <a:t>INTRODUCTION</a:t>
            </a:r>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85800"/>
            <a:ext cx="2346960" cy="21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9" descr="TEZ8"/>
          <p:cNvPicPr>
            <a:picLocks noChangeAspect="1" noChangeArrowheads="1"/>
          </p:cNvPicPr>
          <p:nvPr/>
        </p:nvPicPr>
        <p:blipFill>
          <a:blip r:embed="rId4">
            <a:extLst>
              <a:ext uri="{28A0092B-C50C-407E-A947-70E740481C1C}">
                <a14:useLocalDpi xmlns:a14="http://schemas.microsoft.com/office/drawing/2010/main" val="0"/>
              </a:ext>
            </a:extLst>
          </a:blip>
          <a:srcRect l="12096" r="13058"/>
          <a:stretch>
            <a:fillRect/>
          </a:stretch>
        </p:blipFill>
        <p:spPr bwMode="auto">
          <a:xfrm>
            <a:off x="8686800" y="685800"/>
            <a:ext cx="2302972" cy="218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10294E48-CF9E-42FB-A467-106675A76E65}"/>
              </a:ext>
            </a:extLst>
          </p:cNvPr>
          <p:cNvSpPr/>
          <p:nvPr/>
        </p:nvSpPr>
        <p:spPr>
          <a:xfrm>
            <a:off x="602962" y="3331505"/>
            <a:ext cx="10993549" cy="2062103"/>
          </a:xfrm>
          <a:prstGeom prst="rect">
            <a:avLst/>
          </a:prstGeom>
        </p:spPr>
        <p:txBody>
          <a:bodyPr wrap="square">
            <a:spAutoFit/>
          </a:bodyPr>
          <a:lstStyle/>
          <a:p>
            <a:pPr algn="l"/>
            <a:r>
              <a:rPr lang="en-US" sz="3200" b="0" dirty="0">
                <a:solidFill>
                  <a:schemeClr val="bg1"/>
                </a:solidFill>
              </a:rPr>
              <a:t>This manual is intended to prepare technicians for the Environmental Protection Agency’s (EPA) Section 608 Certification examination and contains the information required to successfully complete the exam.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D55CE-53EC-42A3-A337-8D46A96BADE9}"/>
              </a:ext>
            </a:extLst>
          </p:cNvPr>
          <p:cNvSpPr>
            <a:spLocks noGrp="1"/>
          </p:cNvSpPr>
          <p:nvPr>
            <p:ph type="title"/>
          </p:nvPr>
        </p:nvSpPr>
        <p:spPr/>
        <p:txBody>
          <a:bodyPr>
            <a:normAutofit/>
          </a:bodyPr>
          <a:lstStyle/>
          <a:p>
            <a:r>
              <a:rPr lang="en-US" dirty="0"/>
              <a:t>ACCESSORIES </a:t>
            </a:r>
          </a:p>
        </p:txBody>
      </p:sp>
      <p:sp>
        <p:nvSpPr>
          <p:cNvPr id="3" name="Content Placeholder 2">
            <a:extLst>
              <a:ext uri="{FF2B5EF4-FFF2-40B4-BE49-F238E27FC236}">
                <a16:creationId xmlns:a16="http://schemas.microsoft.com/office/drawing/2014/main" xmlns="" id="{86D39BEE-19DC-4F3C-8B53-E37C912CEDA4}"/>
              </a:ext>
            </a:extLst>
          </p:cNvPr>
          <p:cNvSpPr>
            <a:spLocks noGrp="1"/>
          </p:cNvSpPr>
          <p:nvPr>
            <p:ph idx="1"/>
          </p:nvPr>
        </p:nvSpPr>
        <p:spPr>
          <a:xfrm>
            <a:off x="2743200" y="2116700"/>
            <a:ext cx="6096000" cy="3877600"/>
          </a:xfrm>
        </p:spPr>
        <p:txBody>
          <a:bodyPr>
            <a:normAutofit/>
          </a:bodyPr>
          <a:lstStyle/>
          <a:p>
            <a:r>
              <a:rPr lang="en-US" dirty="0"/>
              <a:t>An accumulator when used is located in the suction line. </a:t>
            </a:r>
          </a:p>
          <a:p>
            <a:r>
              <a:rPr lang="en-US" dirty="0"/>
              <a:t>Accumulators prevent any liquid refrigerant that may flow from the evaporator from flowing into the compressor. </a:t>
            </a:r>
          </a:p>
        </p:txBody>
      </p:sp>
      <p:pic>
        <p:nvPicPr>
          <p:cNvPr id="1026" name="Picture 2" descr="https://static.grainger.com/rp/s/is/image/Grainger/1ZRL3_AS01?$lgmain$">
            <a:extLst>
              <a:ext uri="{FF2B5EF4-FFF2-40B4-BE49-F238E27FC236}">
                <a16:creationId xmlns:a16="http://schemas.microsoft.com/office/drawing/2014/main" xmlns="" id="{5531ECCF-105F-4909-8DD8-37E7E6FB0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34" t="3333" r="30000" b="8667"/>
          <a:stretch/>
        </p:blipFill>
        <p:spPr bwMode="auto">
          <a:xfrm>
            <a:off x="1066800" y="2362200"/>
            <a:ext cx="1488052" cy="338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 table, black, cup&#10;&#10;Description automatically generated">
            <a:extLst>
              <a:ext uri="{FF2B5EF4-FFF2-40B4-BE49-F238E27FC236}">
                <a16:creationId xmlns:a16="http://schemas.microsoft.com/office/drawing/2014/main" xmlns="" id="{A552390F-F8CA-48E9-B35C-C65EF9504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2667000"/>
            <a:ext cx="2376734" cy="3369709"/>
          </a:xfrm>
          <a:prstGeom prst="rect">
            <a:avLst/>
          </a:prstGeom>
        </p:spPr>
      </p:pic>
      <p:sp>
        <p:nvSpPr>
          <p:cNvPr id="4" name="Arrow: Right 3">
            <a:extLst>
              <a:ext uri="{FF2B5EF4-FFF2-40B4-BE49-F238E27FC236}">
                <a16:creationId xmlns:a16="http://schemas.microsoft.com/office/drawing/2014/main" xmlns="" id="{0CA86EDD-78D7-4FF2-B77E-2C3C1D695CCD}"/>
              </a:ext>
            </a:extLst>
          </p:cNvPr>
          <p:cNvSpPr/>
          <p:nvPr/>
        </p:nvSpPr>
        <p:spPr>
          <a:xfrm rot="13062180">
            <a:off x="10958651" y="5085812"/>
            <a:ext cx="1052266"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798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a:xfrm>
            <a:off x="525403" y="609600"/>
            <a:ext cx="10086808" cy="1013800"/>
          </a:xfrm>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back-seated position.</a:t>
            </a:r>
          </a:p>
          <a:p>
            <a:endParaRPr lang="en-US" altLang="en-US" dirty="0"/>
          </a:p>
        </p:txBody>
      </p:sp>
      <p:grpSp>
        <p:nvGrpSpPr>
          <p:cNvPr id="11" name="Group 10"/>
          <p:cNvGrpSpPr/>
          <p:nvPr/>
        </p:nvGrpSpPr>
        <p:grpSpPr>
          <a:xfrm>
            <a:off x="2590800" y="2895600"/>
            <a:ext cx="5867400" cy="3810000"/>
            <a:chOff x="1905437" y="2516118"/>
            <a:chExt cx="5450234" cy="3357319"/>
          </a:xfrm>
        </p:grpSpPr>
        <p:sp>
          <p:nvSpPr>
            <p:cNvPr id="153608" name="TextBox 24"/>
            <p:cNvSpPr txBox="1">
              <a:spLocks noChangeArrowheads="1"/>
            </p:cNvSpPr>
            <p:nvPr/>
          </p:nvSpPr>
          <p:spPr bwMode="auto">
            <a:xfrm>
              <a:off x="5392149" y="2516118"/>
              <a:ext cx="1208505"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Service Port</a:t>
              </a:r>
            </a:p>
          </p:txBody>
        </p:sp>
        <p:sp>
          <p:nvSpPr>
            <p:cNvPr id="12" name="TextBox 24"/>
            <p:cNvSpPr txBox="1">
              <a:spLocks noChangeArrowheads="1"/>
            </p:cNvSpPr>
            <p:nvPr/>
          </p:nvSpPr>
          <p:spPr bwMode="auto">
            <a:xfrm>
              <a:off x="1905437" y="3862869"/>
              <a:ext cx="678391" cy="646331"/>
            </a:xfrm>
            <a:prstGeom prst="rect">
              <a:avLst/>
            </a:prstGeom>
            <a:solidFill>
              <a:srgbClr val="0000CC"/>
            </a:solidFill>
            <a:ln>
              <a:noFill/>
            </a:ln>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Line</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3" name="TextBox 23"/>
            <p:cNvSpPr txBox="1">
              <a:spLocks noChangeArrowheads="1"/>
            </p:cNvSpPr>
            <p:nvPr/>
          </p:nvSpPr>
          <p:spPr bwMode="auto">
            <a:xfrm>
              <a:off x="4101273" y="5227106"/>
              <a:ext cx="1766800"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4" name="TextBox 25"/>
            <p:cNvSpPr txBox="1">
              <a:spLocks noChangeArrowheads="1"/>
            </p:cNvSpPr>
            <p:nvPr/>
          </p:nvSpPr>
          <p:spPr bwMode="auto">
            <a:xfrm>
              <a:off x="4873099" y="4578315"/>
              <a:ext cx="861823"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Line </a:t>
              </a:r>
            </a:p>
            <a:p>
              <a:pPr algn="ctr" eaLnBrk="1" hangingPunct="1">
                <a:spcBef>
                  <a:spcPct val="0"/>
                </a:spcBef>
                <a:buFontTx/>
                <a:buNone/>
              </a:pPr>
              <a:r>
                <a:rPr lang="en-US" altLang="en-US" sz="1800" dirty="0">
                  <a:solidFill>
                    <a:schemeClr val="bg1"/>
                  </a:solidFill>
                  <a:latin typeface="Times New Roman" pitchFamily="18" charset="0"/>
                </a:rPr>
                <a:t>Port</a:t>
              </a:r>
            </a:p>
          </p:txBody>
        </p:sp>
        <p:pic>
          <p:nvPicPr>
            <p:cNvPr id="3077" name="Picture 5"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l="2661" t="30591" r="54860" b="53375"/>
            <a:stretch/>
          </p:blipFill>
          <p:spPr bwMode="auto">
            <a:xfrm>
              <a:off x="2583828" y="3154938"/>
              <a:ext cx="4771843" cy="20621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2"/>
            <p:cNvSpPr txBox="1">
              <a:spLocks noChangeArrowheads="1"/>
            </p:cNvSpPr>
            <p:nvPr/>
          </p:nvSpPr>
          <p:spPr bwMode="auto">
            <a:xfrm>
              <a:off x="2878110" y="2872512"/>
              <a:ext cx="1977499" cy="5695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Back-Seated</a:t>
              </a:r>
            </a:p>
            <a:p>
              <a:pPr algn="ctr" eaLnBrk="1" hangingPunct="1">
                <a:spcBef>
                  <a:spcPct val="0"/>
                </a:spcBef>
                <a:buFontTx/>
                <a:buNone/>
              </a:pPr>
              <a:r>
                <a:rPr lang="en-US" altLang="en-US" sz="1800" dirty="0">
                  <a:solidFill>
                    <a:schemeClr val="bg1"/>
                  </a:solidFill>
                  <a:latin typeface="Times New Roman" pitchFamily="18" charset="0"/>
                </a:rPr>
                <a:t>Position</a:t>
              </a:r>
            </a:p>
          </p:txBody>
        </p:sp>
        <p:cxnSp>
          <p:nvCxnSpPr>
            <p:cNvPr id="8" name="Straight Arrow Connector 7"/>
            <p:cNvCxnSpPr/>
            <p:nvPr/>
          </p:nvCxnSpPr>
          <p:spPr>
            <a:xfrm>
              <a:off x="4238022" y="3518843"/>
              <a:ext cx="867378" cy="6671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front-seated position.</a:t>
            </a:r>
          </a:p>
          <a:p>
            <a:endParaRPr lang="en-US" altLang="en-US" dirty="0"/>
          </a:p>
        </p:txBody>
      </p:sp>
      <p:grpSp>
        <p:nvGrpSpPr>
          <p:cNvPr id="8" name="Group 7"/>
          <p:cNvGrpSpPr/>
          <p:nvPr/>
        </p:nvGrpSpPr>
        <p:grpSpPr>
          <a:xfrm>
            <a:off x="2209800" y="2743200"/>
            <a:ext cx="6172200" cy="4010556"/>
            <a:chOff x="1905000" y="2819400"/>
            <a:chExt cx="5677611" cy="3352800"/>
          </a:xfrm>
        </p:grpSpPr>
        <p:sp>
          <p:nvSpPr>
            <p:cNvPr id="153607" name="TextBox 23"/>
            <p:cNvSpPr txBox="1">
              <a:spLocks noChangeArrowheads="1"/>
            </p:cNvSpPr>
            <p:nvPr/>
          </p:nvSpPr>
          <p:spPr bwMode="auto">
            <a:xfrm>
              <a:off x="4621983" y="5525869"/>
              <a:ext cx="1605914"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pic>
          <p:nvPicPr>
            <p:cNvPr id="3079" name="Picture 7"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l="151" t="9701" r="57789" b="77620"/>
            <a:stretch/>
          </p:blipFill>
          <p:spPr bwMode="auto">
            <a:xfrm>
              <a:off x="2588411" y="3493076"/>
              <a:ext cx="4994200" cy="1954200"/>
            </a:xfrm>
            <a:prstGeom prst="rect">
              <a:avLst/>
            </a:prstGeom>
            <a:noFill/>
            <a:extLst>
              <a:ext uri="{909E8E84-426E-40DD-AFC4-6F175D3DCCD1}">
                <a14:hiddenFill xmlns:a14="http://schemas.microsoft.com/office/drawing/2010/main">
                  <a:solidFill>
                    <a:srgbClr val="FFFFFF"/>
                  </a:solidFill>
                </a14:hiddenFill>
              </a:ext>
            </a:extLst>
          </p:spPr>
        </p:pic>
        <p:sp>
          <p:nvSpPr>
            <p:cNvPr id="153606" name="TextBox 22"/>
            <p:cNvSpPr txBox="1">
              <a:spLocks noChangeArrowheads="1"/>
            </p:cNvSpPr>
            <p:nvPr/>
          </p:nvSpPr>
          <p:spPr bwMode="auto">
            <a:xfrm>
              <a:off x="2935473" y="3323907"/>
              <a:ext cx="2489467" cy="5403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Front- Seated</a:t>
              </a:r>
            </a:p>
            <a:p>
              <a:pPr algn="ctr" eaLnBrk="1" hangingPunct="1">
                <a:spcBef>
                  <a:spcPct val="0"/>
                </a:spcBef>
                <a:buFontTx/>
                <a:buNone/>
              </a:pPr>
              <a:r>
                <a:rPr lang="en-US" altLang="en-US" sz="1800" dirty="0">
                  <a:solidFill>
                    <a:schemeClr val="bg1"/>
                  </a:solidFill>
                  <a:latin typeface="Times New Roman" pitchFamily="18" charset="0"/>
                </a:rPr>
                <a:t>Position</a:t>
              </a:r>
            </a:p>
          </p:txBody>
        </p:sp>
        <p:sp>
          <p:nvSpPr>
            <p:cNvPr id="22" name="TextBox 24"/>
            <p:cNvSpPr txBox="1">
              <a:spLocks noChangeArrowheads="1"/>
            </p:cNvSpPr>
            <p:nvPr/>
          </p:nvSpPr>
          <p:spPr bwMode="auto">
            <a:xfrm>
              <a:off x="5750195" y="2819400"/>
              <a:ext cx="955405"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Service </a:t>
              </a:r>
            </a:p>
            <a:p>
              <a:pPr algn="ctr" eaLnBrk="1" hangingPunct="1">
                <a:spcBef>
                  <a:spcPct val="0"/>
                </a:spcBef>
                <a:buFontTx/>
                <a:buNone/>
              </a:pPr>
              <a:r>
                <a:rPr lang="en-US" altLang="en-US" sz="1800" dirty="0">
                  <a:solidFill>
                    <a:schemeClr val="bg1"/>
                  </a:solidFill>
                  <a:latin typeface="Times New Roman" pitchFamily="18" charset="0"/>
                </a:rPr>
                <a:t>Port</a:t>
              </a:r>
            </a:p>
          </p:txBody>
        </p:sp>
        <p:sp>
          <p:nvSpPr>
            <p:cNvPr id="2" name="TextBox 1"/>
            <p:cNvSpPr txBox="1"/>
            <p:nvPr/>
          </p:nvSpPr>
          <p:spPr>
            <a:xfrm>
              <a:off x="1905000" y="4505153"/>
              <a:ext cx="1127233" cy="369332"/>
            </a:xfrm>
            <a:prstGeom prst="rect">
              <a:avLst/>
            </a:prstGeom>
            <a:solidFill>
              <a:srgbClr val="0000CC"/>
            </a:solidFill>
          </p:spPr>
          <p:txBody>
            <a:bodyPr wrap="none" rtlCol="0">
              <a:spAutoFit/>
            </a:bodyPr>
            <a:lstStyle/>
            <a:p>
              <a:r>
                <a:rPr lang="en-US" sz="1800" dirty="0">
                  <a:solidFill>
                    <a:schemeClr val="bg1"/>
                  </a:solidFill>
                </a:rPr>
                <a:t>Line Port</a:t>
              </a:r>
            </a:p>
          </p:txBody>
        </p:sp>
        <p:cxnSp>
          <p:nvCxnSpPr>
            <p:cNvPr id="4" name="Straight Arrow Connector 3"/>
            <p:cNvCxnSpPr/>
            <p:nvPr/>
          </p:nvCxnSpPr>
          <p:spPr>
            <a:xfrm>
              <a:off x="4393383" y="3970238"/>
              <a:ext cx="692128" cy="7195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72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Mid-seated position.</a:t>
            </a:r>
          </a:p>
          <a:p>
            <a:endParaRPr lang="en-US" altLang="en-US" dirty="0"/>
          </a:p>
        </p:txBody>
      </p:sp>
      <p:grpSp>
        <p:nvGrpSpPr>
          <p:cNvPr id="9" name="Group 8"/>
          <p:cNvGrpSpPr/>
          <p:nvPr/>
        </p:nvGrpSpPr>
        <p:grpSpPr>
          <a:xfrm>
            <a:off x="2971800" y="3048000"/>
            <a:ext cx="5474452" cy="3578662"/>
            <a:chOff x="1981200" y="2401669"/>
            <a:chExt cx="4941052" cy="3197662"/>
          </a:xfrm>
        </p:grpSpPr>
        <p:pic>
          <p:nvPicPr>
            <p:cNvPr id="3081" name="Picture 9"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t="53120" r="55931" b="28777"/>
            <a:stretch/>
          </p:blipFill>
          <p:spPr bwMode="auto">
            <a:xfrm>
              <a:off x="2819399" y="2969511"/>
              <a:ext cx="4102853" cy="2201962"/>
            </a:xfrm>
            <a:prstGeom prst="rect">
              <a:avLst/>
            </a:prstGeom>
            <a:noFill/>
            <a:extLst>
              <a:ext uri="{909E8E84-426E-40DD-AFC4-6F175D3DCCD1}">
                <a14:hiddenFill xmlns:a14="http://schemas.microsoft.com/office/drawing/2010/main">
                  <a:solidFill>
                    <a:srgbClr val="FFFFFF"/>
                  </a:solidFill>
                </a14:hiddenFill>
              </a:ext>
            </a:extLst>
          </p:spPr>
        </p:pic>
        <p:sp>
          <p:nvSpPr>
            <p:cNvPr id="153607" name="TextBox 23"/>
            <p:cNvSpPr txBox="1">
              <a:spLocks noChangeArrowheads="1"/>
            </p:cNvSpPr>
            <p:nvPr/>
          </p:nvSpPr>
          <p:spPr bwMode="auto">
            <a:xfrm>
              <a:off x="4185286" y="4953000"/>
              <a:ext cx="1605914"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53606" name="TextBox 22"/>
            <p:cNvSpPr txBox="1">
              <a:spLocks noChangeArrowheads="1"/>
            </p:cNvSpPr>
            <p:nvPr/>
          </p:nvSpPr>
          <p:spPr bwMode="auto">
            <a:xfrm>
              <a:off x="2381358" y="2827304"/>
              <a:ext cx="2489467"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Mid-Seated</a:t>
              </a:r>
            </a:p>
            <a:p>
              <a:pPr algn="ctr" eaLnBrk="1" hangingPunct="1">
                <a:spcBef>
                  <a:spcPct val="0"/>
                </a:spcBef>
                <a:buFontTx/>
                <a:buNone/>
              </a:pPr>
              <a:r>
                <a:rPr lang="en-US" altLang="en-US" sz="1800" dirty="0">
                  <a:solidFill>
                    <a:schemeClr val="bg1"/>
                  </a:solidFill>
                  <a:latin typeface="Times New Roman" pitchFamily="18" charset="0"/>
                </a:rPr>
                <a:t>Position</a:t>
              </a:r>
            </a:p>
          </p:txBody>
        </p:sp>
        <p:sp>
          <p:nvSpPr>
            <p:cNvPr id="2" name="TextBox 1"/>
            <p:cNvSpPr txBox="1"/>
            <p:nvPr/>
          </p:nvSpPr>
          <p:spPr>
            <a:xfrm>
              <a:off x="1981200" y="3885826"/>
              <a:ext cx="1127233" cy="369332"/>
            </a:xfrm>
            <a:prstGeom prst="rect">
              <a:avLst/>
            </a:prstGeom>
            <a:solidFill>
              <a:srgbClr val="0000CC"/>
            </a:solidFill>
          </p:spPr>
          <p:txBody>
            <a:bodyPr wrap="none" rtlCol="0">
              <a:spAutoFit/>
            </a:bodyPr>
            <a:lstStyle/>
            <a:p>
              <a:r>
                <a:rPr lang="en-US" sz="1800" dirty="0">
                  <a:solidFill>
                    <a:schemeClr val="bg1"/>
                  </a:solidFill>
                </a:rPr>
                <a:t>Line Port</a:t>
              </a:r>
            </a:p>
          </p:txBody>
        </p:sp>
        <p:cxnSp>
          <p:nvCxnSpPr>
            <p:cNvPr id="4" name="Straight Arrow Connector 3"/>
            <p:cNvCxnSpPr/>
            <p:nvPr/>
          </p:nvCxnSpPr>
          <p:spPr>
            <a:xfrm>
              <a:off x="3810000" y="3473635"/>
              <a:ext cx="1178243" cy="5968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57800" y="2401669"/>
              <a:ext cx="902811" cy="646331"/>
            </a:xfrm>
            <a:prstGeom prst="rect">
              <a:avLst/>
            </a:prstGeom>
            <a:solidFill>
              <a:srgbClr val="0000CC"/>
            </a:solidFill>
          </p:spPr>
          <p:txBody>
            <a:bodyPr wrap="none" rtlCol="0">
              <a:spAutoFit/>
            </a:bodyPr>
            <a:lstStyle/>
            <a:p>
              <a:r>
                <a:rPr lang="en-US" sz="1800" dirty="0">
                  <a:solidFill>
                    <a:schemeClr val="bg1"/>
                  </a:solidFill>
                </a:rPr>
                <a:t>Service</a:t>
              </a:r>
            </a:p>
            <a:p>
              <a:r>
                <a:rPr lang="en-US" sz="1800" dirty="0">
                  <a:solidFill>
                    <a:schemeClr val="bg1"/>
                  </a:solidFill>
                </a:rPr>
                <a:t>Port</a:t>
              </a:r>
            </a:p>
          </p:txBody>
        </p:sp>
      </p:grpSp>
    </p:spTree>
    <p:extLst>
      <p:ext uri="{BB962C8B-B14F-4D97-AF65-F5344CB8AC3E}">
        <p14:creationId xmlns:p14="http://schemas.microsoft.com/office/powerpoint/2010/main" val="806024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132CF5-3AE4-4EC5-B6D2-19A21F5CE029}"/>
              </a:ext>
            </a:extLst>
          </p:cNvPr>
          <p:cNvSpPr>
            <a:spLocks noGrp="1"/>
          </p:cNvSpPr>
          <p:nvPr>
            <p:ph type="title"/>
          </p:nvPr>
        </p:nvSpPr>
        <p:spPr/>
        <p:txBody>
          <a:bodyPr>
            <a:normAutofit fontScale="90000"/>
          </a:bodyPr>
          <a:lstStyle/>
          <a:p>
            <a:r>
              <a:rPr lang="en-US" dirty="0"/>
              <a:t>HOW TO USE  THE PRESSURE -TEMPERATURE CHART</a:t>
            </a:r>
          </a:p>
        </p:txBody>
      </p:sp>
      <p:sp>
        <p:nvSpPr>
          <p:cNvPr id="3" name="Content Placeholder 2">
            <a:extLst>
              <a:ext uri="{FF2B5EF4-FFF2-40B4-BE49-F238E27FC236}">
                <a16:creationId xmlns:a16="http://schemas.microsoft.com/office/drawing/2014/main" xmlns="" id="{0F954E06-71A3-4514-B565-77BD628C1E4D}"/>
              </a:ext>
            </a:extLst>
          </p:cNvPr>
          <p:cNvSpPr>
            <a:spLocks noGrp="1"/>
          </p:cNvSpPr>
          <p:nvPr>
            <p:ph idx="1"/>
          </p:nvPr>
        </p:nvSpPr>
        <p:spPr>
          <a:xfrm>
            <a:off x="440286" y="1981200"/>
            <a:ext cx="5655714" cy="3877600"/>
          </a:xfrm>
        </p:spPr>
        <p:txBody>
          <a:bodyPr/>
          <a:lstStyle/>
          <a:p>
            <a:r>
              <a:rPr lang="en-US" dirty="0"/>
              <a:t>A pressure-temperature (PT) chart provides the pressure-temperature relationship of refrigerants.  </a:t>
            </a:r>
          </a:p>
          <a:p>
            <a:r>
              <a:rPr lang="en-US" dirty="0"/>
              <a:t>At 70</a:t>
            </a:r>
            <a:r>
              <a:rPr lang="en-US" dirty="0">
                <a:latin typeface="Calibri" panose="020F0502020204030204" pitchFamily="34" charset="0"/>
                <a:cs typeface="Calibri" panose="020F0502020204030204" pitchFamily="34" charset="0"/>
              </a:rPr>
              <a:t>°F, the psi  for 410A is 201 psi.</a:t>
            </a:r>
            <a:endParaRPr lang="en-US" dirty="0"/>
          </a:p>
        </p:txBody>
      </p:sp>
      <p:grpSp>
        <p:nvGrpSpPr>
          <p:cNvPr id="6" name="Group 5">
            <a:extLst>
              <a:ext uri="{FF2B5EF4-FFF2-40B4-BE49-F238E27FC236}">
                <a16:creationId xmlns:a16="http://schemas.microsoft.com/office/drawing/2014/main" xmlns="" id="{03014F10-D29E-4236-A52A-B3A3DF643A26}"/>
              </a:ext>
            </a:extLst>
          </p:cNvPr>
          <p:cNvGrpSpPr/>
          <p:nvPr/>
        </p:nvGrpSpPr>
        <p:grpSpPr>
          <a:xfrm>
            <a:off x="7510976" y="1990904"/>
            <a:ext cx="4385980" cy="3724096"/>
            <a:chOff x="7510976" y="1990904"/>
            <a:chExt cx="4385980" cy="3724096"/>
          </a:xfrm>
        </p:grpSpPr>
        <p:pic>
          <p:nvPicPr>
            <p:cNvPr id="11" name="Picture 10">
              <a:extLst>
                <a:ext uri="{FF2B5EF4-FFF2-40B4-BE49-F238E27FC236}">
                  <a16:creationId xmlns:a16="http://schemas.microsoft.com/office/drawing/2014/main" xmlns="" id="{1489672B-DD7B-4A4B-AB62-94B26BE9E914}"/>
                </a:ext>
              </a:extLst>
            </p:cNvPr>
            <p:cNvPicPr>
              <a:picLocks noChangeAspect="1"/>
            </p:cNvPicPr>
            <p:nvPr/>
          </p:nvPicPr>
          <p:blipFill rotWithShape="1">
            <a:blip r:embed="rId3"/>
            <a:srcRect b="12540"/>
            <a:stretch/>
          </p:blipFill>
          <p:spPr>
            <a:xfrm>
              <a:off x="8458200" y="1990904"/>
              <a:ext cx="3438756" cy="3343095"/>
            </a:xfrm>
            <a:prstGeom prst="rect">
              <a:avLst/>
            </a:prstGeom>
          </p:spPr>
        </p:pic>
        <p:sp>
          <p:nvSpPr>
            <p:cNvPr id="12" name="Arrow: Right 11">
              <a:extLst>
                <a:ext uri="{FF2B5EF4-FFF2-40B4-BE49-F238E27FC236}">
                  <a16:creationId xmlns:a16="http://schemas.microsoft.com/office/drawing/2014/main" xmlns="" id="{F54E87BE-E976-4AF9-A6E5-2000DC0895AD}"/>
                </a:ext>
              </a:extLst>
            </p:cNvPr>
            <p:cNvSpPr/>
            <p:nvPr/>
          </p:nvSpPr>
          <p:spPr>
            <a:xfrm>
              <a:off x="7510976" y="4294218"/>
              <a:ext cx="1005840" cy="2743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xmlns="" id="{6C57EF78-6F86-4E51-B954-12F892C98865}"/>
                </a:ext>
              </a:extLst>
            </p:cNvPr>
            <p:cNvSpPr/>
            <p:nvPr/>
          </p:nvSpPr>
          <p:spPr>
            <a:xfrm>
              <a:off x="9872778" y="4431378"/>
              <a:ext cx="261822" cy="1283622"/>
            </a:xfrm>
            <a:prstGeom prst="up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947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0386C-2BF3-4103-93FB-491484333D3D}"/>
              </a:ext>
            </a:extLst>
          </p:cNvPr>
          <p:cNvSpPr>
            <a:spLocks noGrp="1"/>
          </p:cNvSpPr>
          <p:nvPr>
            <p:ph type="title"/>
          </p:nvPr>
        </p:nvSpPr>
        <p:spPr/>
        <p:txBody>
          <a:bodyPr/>
          <a:lstStyle/>
          <a:p>
            <a:r>
              <a:rPr lang="en-US" dirty="0">
                <a:effectLst/>
              </a:rPr>
              <a:t>PRESSURE -TEMPERATURE RELATIONSHIP</a:t>
            </a:r>
            <a:endParaRPr lang="en-US" dirty="0"/>
          </a:p>
        </p:txBody>
      </p:sp>
      <p:sp>
        <p:nvSpPr>
          <p:cNvPr id="5" name="Content Placeholder 4">
            <a:extLst>
              <a:ext uri="{FF2B5EF4-FFF2-40B4-BE49-F238E27FC236}">
                <a16:creationId xmlns:a16="http://schemas.microsoft.com/office/drawing/2014/main" xmlns="" id="{CC749F93-6EAB-45B3-B631-616E93A416D0}"/>
              </a:ext>
            </a:extLst>
          </p:cNvPr>
          <p:cNvSpPr>
            <a:spLocks noGrp="1"/>
          </p:cNvSpPr>
          <p:nvPr>
            <p:ph idx="1"/>
          </p:nvPr>
        </p:nvSpPr>
        <p:spPr>
          <a:xfrm>
            <a:off x="440286" y="1981200"/>
            <a:ext cx="11309338" cy="2371056"/>
          </a:xfrm>
        </p:spPr>
        <p:txBody>
          <a:bodyPr/>
          <a:lstStyle/>
          <a:p>
            <a:pPr marL="0" indent="0">
              <a:buNone/>
            </a:pPr>
            <a:r>
              <a:rPr lang="en-US" dirty="0"/>
              <a:t>Whether the tank is half full or has just a few ounces of liquid, the pressure will be the same if both tanks are at the same temperature.</a:t>
            </a:r>
          </a:p>
        </p:txBody>
      </p:sp>
      <p:grpSp>
        <p:nvGrpSpPr>
          <p:cNvPr id="9" name="Group 8">
            <a:extLst>
              <a:ext uri="{FF2B5EF4-FFF2-40B4-BE49-F238E27FC236}">
                <a16:creationId xmlns:a16="http://schemas.microsoft.com/office/drawing/2014/main" xmlns="" id="{04470C9B-3C57-47B7-B90D-47F38E4B7BBC}"/>
              </a:ext>
            </a:extLst>
          </p:cNvPr>
          <p:cNvGrpSpPr/>
          <p:nvPr/>
        </p:nvGrpSpPr>
        <p:grpSpPr>
          <a:xfrm>
            <a:off x="3429000" y="4588137"/>
            <a:ext cx="4706470" cy="2171892"/>
            <a:chOff x="3429000" y="3674358"/>
            <a:chExt cx="4706470" cy="2171892"/>
          </a:xfrm>
        </p:grpSpPr>
        <p:grpSp>
          <p:nvGrpSpPr>
            <p:cNvPr id="3" name="Group 2">
              <a:extLst>
                <a:ext uri="{FF2B5EF4-FFF2-40B4-BE49-F238E27FC236}">
                  <a16:creationId xmlns:a16="http://schemas.microsoft.com/office/drawing/2014/main" xmlns="" id="{DECE18FE-6989-4E7C-871D-FEE3D66C7D1C}"/>
                </a:ext>
              </a:extLst>
            </p:cNvPr>
            <p:cNvGrpSpPr/>
            <p:nvPr/>
          </p:nvGrpSpPr>
          <p:grpSpPr>
            <a:xfrm>
              <a:off x="6078070" y="3674358"/>
              <a:ext cx="2057400" cy="2117799"/>
              <a:chOff x="2033608" y="3496245"/>
              <a:chExt cx="2057400" cy="2117799"/>
            </a:xfrm>
          </p:grpSpPr>
          <p:pic>
            <p:nvPicPr>
              <p:cNvPr id="10" name="Content Placeholder 4">
                <a:extLst>
                  <a:ext uri="{FF2B5EF4-FFF2-40B4-BE49-F238E27FC236}">
                    <a16:creationId xmlns:a16="http://schemas.microsoft.com/office/drawing/2014/main" xmlns="" id="{796D5FA6-2499-4087-8EDF-732D09FDE157}"/>
                  </a:ext>
                </a:extLst>
              </p:cNvPr>
              <p:cNvPicPr>
                <a:picLocks noChangeAspect="1"/>
              </p:cNvPicPr>
              <p:nvPr/>
            </p:nvPicPr>
            <p:blipFill rotWithShape="1">
              <a:blip r:embed="rId3"/>
              <a:srcRect b="81839"/>
              <a:stretch/>
            </p:blipFill>
            <p:spPr>
              <a:xfrm>
                <a:off x="2033608" y="3496245"/>
                <a:ext cx="2057400" cy="495463"/>
              </a:xfrm>
              <a:prstGeom prst="rect">
                <a:avLst/>
              </a:prstGeom>
            </p:spPr>
          </p:pic>
          <p:sp>
            <p:nvSpPr>
              <p:cNvPr id="13" name="Flowchart: Delay 12">
                <a:extLst>
                  <a:ext uri="{FF2B5EF4-FFF2-40B4-BE49-F238E27FC236}">
                    <a16:creationId xmlns:a16="http://schemas.microsoft.com/office/drawing/2014/main" xmlns="" id="{C0D50273-0606-48B7-B4EB-AED20E32DA0C}"/>
                  </a:ext>
                </a:extLst>
              </p:cNvPr>
              <p:cNvSpPr/>
              <p:nvPr/>
            </p:nvSpPr>
            <p:spPr>
              <a:xfrm rot="16200000">
                <a:off x="2199317" y="3927162"/>
                <a:ext cx="1727844" cy="164592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0223CDC-C611-4CF5-AD86-A77FFB276D68}"/>
                  </a:ext>
                </a:extLst>
              </p:cNvPr>
              <p:cNvSpPr/>
              <p:nvPr/>
            </p:nvSpPr>
            <p:spPr>
              <a:xfrm>
                <a:off x="2240277" y="4661836"/>
                <a:ext cx="1645921" cy="2654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410A</a:t>
                </a:r>
              </a:p>
            </p:txBody>
          </p:sp>
          <p:sp>
            <p:nvSpPr>
              <p:cNvPr id="11" name="Rectangle 10">
                <a:extLst>
                  <a:ext uri="{FF2B5EF4-FFF2-40B4-BE49-F238E27FC236}">
                    <a16:creationId xmlns:a16="http://schemas.microsoft.com/office/drawing/2014/main" xmlns="" id="{4AA04667-3C40-4176-8376-13D4B03D69D6}"/>
                  </a:ext>
                </a:extLst>
              </p:cNvPr>
              <p:cNvSpPr/>
              <p:nvPr/>
            </p:nvSpPr>
            <p:spPr>
              <a:xfrm>
                <a:off x="2251079" y="5553122"/>
                <a:ext cx="1626410" cy="45720"/>
              </a:xfrm>
              <a:prstGeom prst="rect">
                <a:avLst/>
              </a:prstGeom>
              <a:solidFill>
                <a:srgbClr val="FC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xmlns="" id="{31F1A465-8EBF-4040-8B79-71419C01E0BA}"/>
                </a:ext>
              </a:extLst>
            </p:cNvPr>
            <p:cNvGrpSpPr/>
            <p:nvPr/>
          </p:nvGrpSpPr>
          <p:grpSpPr>
            <a:xfrm>
              <a:off x="3429000" y="3735677"/>
              <a:ext cx="2057400" cy="2110573"/>
              <a:chOff x="1852248" y="3603664"/>
              <a:chExt cx="2057400" cy="2110573"/>
            </a:xfrm>
          </p:grpSpPr>
          <p:pic>
            <p:nvPicPr>
              <p:cNvPr id="17" name="Content Placeholder 4">
                <a:extLst>
                  <a:ext uri="{FF2B5EF4-FFF2-40B4-BE49-F238E27FC236}">
                    <a16:creationId xmlns:a16="http://schemas.microsoft.com/office/drawing/2014/main" xmlns="" id="{90624388-5B9A-4BBD-904B-772EDA621F12}"/>
                  </a:ext>
                </a:extLst>
              </p:cNvPr>
              <p:cNvPicPr>
                <a:picLocks noChangeAspect="1"/>
              </p:cNvPicPr>
              <p:nvPr/>
            </p:nvPicPr>
            <p:blipFill rotWithShape="1">
              <a:blip r:embed="rId3"/>
              <a:srcRect b="81839"/>
              <a:stretch/>
            </p:blipFill>
            <p:spPr>
              <a:xfrm>
                <a:off x="1852248" y="3603664"/>
                <a:ext cx="2057400" cy="492864"/>
              </a:xfrm>
              <a:prstGeom prst="rect">
                <a:avLst/>
              </a:prstGeom>
            </p:spPr>
          </p:pic>
          <p:sp>
            <p:nvSpPr>
              <p:cNvPr id="20" name="Flowchart: Delay 19">
                <a:extLst>
                  <a:ext uri="{FF2B5EF4-FFF2-40B4-BE49-F238E27FC236}">
                    <a16:creationId xmlns:a16="http://schemas.microsoft.com/office/drawing/2014/main" xmlns="" id="{43FB28BC-98BD-4E8E-80B3-7AD2A560049F}"/>
                  </a:ext>
                </a:extLst>
              </p:cNvPr>
              <p:cNvSpPr/>
              <p:nvPr/>
            </p:nvSpPr>
            <p:spPr>
              <a:xfrm rot="16200000">
                <a:off x="2020970" y="4031886"/>
                <a:ext cx="1718783" cy="164592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D7F34DD1-9212-44DB-B5F0-59693C99EAC4}"/>
                  </a:ext>
                </a:extLst>
              </p:cNvPr>
              <p:cNvSpPr/>
              <p:nvPr/>
            </p:nvSpPr>
            <p:spPr>
              <a:xfrm>
                <a:off x="2057401" y="4739841"/>
                <a:ext cx="1645920" cy="2893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410A</a:t>
                </a:r>
              </a:p>
            </p:txBody>
          </p:sp>
          <p:sp>
            <p:nvSpPr>
              <p:cNvPr id="8" name="Rectangle 7">
                <a:extLst>
                  <a:ext uri="{FF2B5EF4-FFF2-40B4-BE49-F238E27FC236}">
                    <a16:creationId xmlns:a16="http://schemas.microsoft.com/office/drawing/2014/main" xmlns="" id="{2B3D4D33-733D-4FC6-9FDE-8BC29725F372}"/>
                  </a:ext>
                </a:extLst>
              </p:cNvPr>
              <p:cNvSpPr/>
              <p:nvPr/>
            </p:nvSpPr>
            <p:spPr>
              <a:xfrm>
                <a:off x="2074984" y="5085004"/>
                <a:ext cx="1618488" cy="615642"/>
              </a:xfrm>
              <a:prstGeom prst="rect">
                <a:avLst/>
              </a:prstGeom>
              <a:solidFill>
                <a:srgbClr val="FC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xmlns="" id="{17D5903B-239E-428D-9883-D49515D5790C}"/>
                </a:ext>
              </a:extLst>
            </p:cNvPr>
            <p:cNvSpPr txBox="1"/>
            <p:nvPr/>
          </p:nvSpPr>
          <p:spPr>
            <a:xfrm>
              <a:off x="3970441" y="4196255"/>
              <a:ext cx="973344" cy="584775"/>
            </a:xfrm>
            <a:prstGeom prst="rect">
              <a:avLst/>
            </a:prstGeom>
            <a:noFill/>
          </p:spPr>
          <p:txBody>
            <a:bodyPr wrap="none" rtlCol="0">
              <a:spAutoFit/>
            </a:bodyPr>
            <a:lstStyle/>
            <a:p>
              <a:r>
                <a:rPr lang="en-US" sz="1600" dirty="0">
                  <a:solidFill>
                    <a:srgbClr val="0000CC"/>
                  </a:solidFill>
                  <a:latin typeface="+mn-lt"/>
                </a:rPr>
                <a:t>80</a:t>
              </a:r>
              <a:r>
                <a:rPr lang="en-US" sz="1600" dirty="0">
                  <a:solidFill>
                    <a:srgbClr val="0000CC"/>
                  </a:solidFill>
                  <a:latin typeface="+mn-lt"/>
                  <a:cs typeface="Calibri" panose="020F0502020204030204" pitchFamily="34" charset="0"/>
                </a:rPr>
                <a:t>°F</a:t>
              </a:r>
            </a:p>
            <a:p>
              <a:r>
                <a:rPr lang="en-US" sz="1600" dirty="0">
                  <a:solidFill>
                    <a:srgbClr val="0000CC"/>
                  </a:solidFill>
                  <a:latin typeface="+mn-lt"/>
                  <a:cs typeface="Calibri" panose="020F0502020204030204" pitchFamily="34" charset="0"/>
                </a:rPr>
                <a:t>236 Psig</a:t>
              </a:r>
              <a:endParaRPr lang="en-US" sz="1600" dirty="0">
                <a:solidFill>
                  <a:srgbClr val="0000CC"/>
                </a:solidFill>
                <a:latin typeface="+mn-lt"/>
              </a:endParaRPr>
            </a:p>
          </p:txBody>
        </p:sp>
        <p:sp>
          <p:nvSpPr>
            <p:cNvPr id="18" name="TextBox 17">
              <a:extLst>
                <a:ext uri="{FF2B5EF4-FFF2-40B4-BE49-F238E27FC236}">
                  <a16:creationId xmlns:a16="http://schemas.microsoft.com/office/drawing/2014/main" xmlns="" id="{72239CC1-24E7-4615-B3EE-4B96A79059CB}"/>
                </a:ext>
              </a:extLst>
            </p:cNvPr>
            <p:cNvSpPr txBox="1"/>
            <p:nvPr/>
          </p:nvSpPr>
          <p:spPr>
            <a:xfrm>
              <a:off x="6620098" y="4141304"/>
              <a:ext cx="973344" cy="584775"/>
            </a:xfrm>
            <a:prstGeom prst="rect">
              <a:avLst/>
            </a:prstGeom>
            <a:noFill/>
          </p:spPr>
          <p:txBody>
            <a:bodyPr wrap="none" rtlCol="0">
              <a:spAutoFit/>
            </a:bodyPr>
            <a:lstStyle/>
            <a:p>
              <a:r>
                <a:rPr lang="en-US" sz="1600" dirty="0">
                  <a:solidFill>
                    <a:srgbClr val="0000CC"/>
                  </a:solidFill>
                  <a:latin typeface="+mn-lt"/>
                </a:rPr>
                <a:t>80</a:t>
              </a:r>
              <a:r>
                <a:rPr lang="en-US" sz="1600" dirty="0">
                  <a:solidFill>
                    <a:srgbClr val="0000CC"/>
                  </a:solidFill>
                  <a:latin typeface="+mn-lt"/>
                  <a:cs typeface="Calibri" panose="020F0502020204030204" pitchFamily="34" charset="0"/>
                </a:rPr>
                <a:t>°F</a:t>
              </a:r>
            </a:p>
            <a:p>
              <a:r>
                <a:rPr lang="en-US" sz="1600" dirty="0">
                  <a:solidFill>
                    <a:srgbClr val="0000CC"/>
                  </a:solidFill>
                  <a:latin typeface="+mn-lt"/>
                  <a:cs typeface="Calibri" panose="020F0502020204030204" pitchFamily="34" charset="0"/>
                </a:rPr>
                <a:t>236 Psig</a:t>
              </a:r>
              <a:endParaRPr lang="en-US" sz="1600" dirty="0">
                <a:solidFill>
                  <a:srgbClr val="0000CC"/>
                </a:solidFill>
                <a:latin typeface="+mn-lt"/>
              </a:endParaRPr>
            </a:p>
          </p:txBody>
        </p:sp>
      </p:grpSp>
    </p:spTree>
    <p:extLst>
      <p:ext uri="{BB962C8B-B14F-4D97-AF65-F5344CB8AC3E}">
        <p14:creationId xmlns:p14="http://schemas.microsoft.com/office/powerpoint/2010/main" val="4244991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E603E-C7E7-44AB-881A-C628C3222A75}"/>
              </a:ext>
            </a:extLst>
          </p:cNvPr>
          <p:cNvSpPr>
            <a:spLocks noGrp="1"/>
          </p:cNvSpPr>
          <p:nvPr>
            <p:ph type="title"/>
          </p:nvPr>
        </p:nvSpPr>
        <p:spPr/>
        <p:txBody>
          <a:bodyPr>
            <a:normAutofit/>
          </a:bodyPr>
          <a:lstStyle/>
          <a:p>
            <a:r>
              <a:rPr lang="en-US" dirty="0"/>
              <a:t>REFRIGERATION SERVICE</a:t>
            </a:r>
          </a:p>
        </p:txBody>
      </p:sp>
      <p:sp>
        <p:nvSpPr>
          <p:cNvPr id="3" name="Content Placeholder 2">
            <a:extLst>
              <a:ext uri="{FF2B5EF4-FFF2-40B4-BE49-F238E27FC236}">
                <a16:creationId xmlns:a16="http://schemas.microsoft.com/office/drawing/2014/main" xmlns="" id="{FA69C314-3E42-4467-860F-A9029BA71C82}"/>
              </a:ext>
            </a:extLst>
          </p:cNvPr>
          <p:cNvSpPr>
            <a:spLocks noGrp="1"/>
          </p:cNvSpPr>
          <p:nvPr>
            <p:ph idx="1"/>
          </p:nvPr>
        </p:nvSpPr>
        <p:spPr>
          <a:xfrm>
            <a:off x="440286" y="1981200"/>
            <a:ext cx="9160914" cy="3877600"/>
          </a:xfrm>
        </p:spPr>
        <p:txBody>
          <a:bodyPr/>
          <a:lstStyle/>
          <a:p>
            <a:r>
              <a:rPr lang="en-US" dirty="0"/>
              <a:t>Refrigerant will migrate to a compressor's crankcase and mix with the oil when there is a difference between the oil pressure and refrigerant vapor pressure.  </a:t>
            </a:r>
          </a:p>
          <a:p>
            <a:endParaRPr lang="en-US" dirty="0"/>
          </a:p>
          <a:p>
            <a:r>
              <a:rPr lang="en-US" dirty="0"/>
              <a:t>The compressor crankcase heater is used to help prevent this refrigerant migration. </a:t>
            </a:r>
          </a:p>
        </p:txBody>
      </p:sp>
      <p:pic>
        <p:nvPicPr>
          <p:cNvPr id="5" name="Picture 4" descr="A close up of a device&#10;&#10;Description automatically generated">
            <a:extLst>
              <a:ext uri="{FF2B5EF4-FFF2-40B4-BE49-F238E27FC236}">
                <a16:creationId xmlns:a16="http://schemas.microsoft.com/office/drawing/2014/main" xmlns="" id="{D0E5819D-EF08-4485-897D-5A2488F68741}"/>
              </a:ext>
            </a:extLst>
          </p:cNvPr>
          <p:cNvPicPr>
            <a:picLocks noChangeAspect="1"/>
          </p:cNvPicPr>
          <p:nvPr/>
        </p:nvPicPr>
        <p:blipFill rotWithShape="1">
          <a:blip r:embed="rId3">
            <a:extLst>
              <a:ext uri="{28A0092B-C50C-407E-A947-70E740481C1C}">
                <a14:useLocalDpi xmlns:a14="http://schemas.microsoft.com/office/drawing/2010/main" val="0"/>
              </a:ext>
            </a:extLst>
          </a:blip>
          <a:srcRect l="40625" t="32562" r="39375" b="33903"/>
          <a:stretch/>
        </p:blipFill>
        <p:spPr>
          <a:xfrm>
            <a:off x="9601200" y="3048000"/>
            <a:ext cx="2438400" cy="1905000"/>
          </a:xfrm>
          <a:prstGeom prst="rect">
            <a:avLst/>
          </a:prstGeom>
        </p:spPr>
      </p:pic>
      <p:sp>
        <p:nvSpPr>
          <p:cNvPr id="6" name="Arrow: Right 5">
            <a:extLst>
              <a:ext uri="{FF2B5EF4-FFF2-40B4-BE49-F238E27FC236}">
                <a16:creationId xmlns:a16="http://schemas.microsoft.com/office/drawing/2014/main" xmlns="" id="{5F0D9D62-3BF4-481C-8863-76A962DF2BD2}"/>
              </a:ext>
            </a:extLst>
          </p:cNvPr>
          <p:cNvSpPr/>
          <p:nvPr/>
        </p:nvSpPr>
        <p:spPr>
          <a:xfrm rot="19651728">
            <a:off x="9126919" y="4918811"/>
            <a:ext cx="1447800" cy="4176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90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E603E-C7E7-44AB-881A-C628C3222A75}"/>
              </a:ext>
            </a:extLst>
          </p:cNvPr>
          <p:cNvSpPr>
            <a:spLocks noGrp="1"/>
          </p:cNvSpPr>
          <p:nvPr>
            <p:ph type="title"/>
          </p:nvPr>
        </p:nvSpPr>
        <p:spPr/>
        <p:txBody>
          <a:bodyPr>
            <a:normAutofit/>
          </a:bodyPr>
          <a:lstStyle/>
          <a:p>
            <a:r>
              <a:rPr lang="en-US" dirty="0"/>
              <a:t>REFRIGERATION SERVICE</a:t>
            </a:r>
          </a:p>
        </p:txBody>
      </p:sp>
      <p:sp>
        <p:nvSpPr>
          <p:cNvPr id="3" name="Content Placeholder 2">
            <a:extLst>
              <a:ext uri="{FF2B5EF4-FFF2-40B4-BE49-F238E27FC236}">
                <a16:creationId xmlns:a16="http://schemas.microsoft.com/office/drawing/2014/main" xmlns="" id="{FA69C314-3E42-4467-860F-A9029BA71C82}"/>
              </a:ext>
            </a:extLst>
          </p:cNvPr>
          <p:cNvSpPr>
            <a:spLocks noGrp="1"/>
          </p:cNvSpPr>
          <p:nvPr>
            <p:ph idx="1"/>
          </p:nvPr>
        </p:nvSpPr>
        <p:spPr>
          <a:xfrm>
            <a:off x="440286" y="1981200"/>
            <a:ext cx="11309338" cy="3810000"/>
          </a:xfrm>
        </p:spPr>
        <p:txBody>
          <a:bodyPr>
            <a:normAutofit/>
          </a:bodyPr>
          <a:lstStyle/>
          <a:p>
            <a:r>
              <a:rPr lang="en-US" dirty="0"/>
              <a:t>An oil sample should be taken when the unit has had a leak or a major component failure.  </a:t>
            </a:r>
          </a:p>
          <a:p>
            <a:r>
              <a:rPr lang="en-US" dirty="0"/>
              <a:t>Refrigerant oil samples are also taken when moisture, acid, oil sludge formation, oil waxing, or residual acidic oil from a burn-out are suspected problems.</a:t>
            </a:r>
          </a:p>
          <a:p>
            <a:endParaRPr lang="en-US" dirty="0"/>
          </a:p>
        </p:txBody>
      </p:sp>
    </p:spTree>
    <p:extLst>
      <p:ext uri="{BB962C8B-B14F-4D97-AF65-F5344CB8AC3E}">
        <p14:creationId xmlns:p14="http://schemas.microsoft.com/office/powerpoint/2010/main" val="3279924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E603E-C7E7-44AB-881A-C628C3222A75}"/>
              </a:ext>
            </a:extLst>
          </p:cNvPr>
          <p:cNvSpPr>
            <a:spLocks noGrp="1"/>
          </p:cNvSpPr>
          <p:nvPr>
            <p:ph type="title"/>
          </p:nvPr>
        </p:nvSpPr>
        <p:spPr/>
        <p:txBody>
          <a:bodyPr>
            <a:normAutofit/>
          </a:bodyPr>
          <a:lstStyle/>
          <a:p>
            <a:r>
              <a:rPr lang="en-US" dirty="0"/>
              <a:t>REFRIGERATION SERVICE</a:t>
            </a:r>
          </a:p>
        </p:txBody>
      </p:sp>
      <p:sp>
        <p:nvSpPr>
          <p:cNvPr id="3" name="Content Placeholder 2">
            <a:extLst>
              <a:ext uri="{FF2B5EF4-FFF2-40B4-BE49-F238E27FC236}">
                <a16:creationId xmlns:a16="http://schemas.microsoft.com/office/drawing/2014/main" xmlns="" id="{FA69C314-3E42-4467-860F-A9029BA71C82}"/>
              </a:ext>
            </a:extLst>
          </p:cNvPr>
          <p:cNvSpPr>
            <a:spLocks noGrp="1"/>
          </p:cNvSpPr>
          <p:nvPr>
            <p:ph idx="1"/>
          </p:nvPr>
        </p:nvSpPr>
        <p:spPr>
          <a:xfrm>
            <a:off x="440286" y="1981200"/>
            <a:ext cx="11309338" cy="3581400"/>
          </a:xfrm>
        </p:spPr>
        <p:txBody>
          <a:bodyPr>
            <a:normAutofit/>
          </a:bodyPr>
          <a:lstStyle/>
          <a:p>
            <a:r>
              <a:rPr lang="en-US" dirty="0"/>
              <a:t>Finding and repairing leaks in the system will conserve refrigerant when servicing an appliance.  </a:t>
            </a:r>
          </a:p>
          <a:p>
            <a:endParaRPr lang="en-US" dirty="0"/>
          </a:p>
          <a:p>
            <a:r>
              <a:rPr lang="en-US" dirty="0"/>
              <a:t>Flushing field tubing with liquid refrigerant to clean the tubing after a burn-out is not recommended, and it is unlawful. </a:t>
            </a:r>
          </a:p>
        </p:txBody>
      </p:sp>
    </p:spTree>
    <p:extLst>
      <p:ext uri="{BB962C8B-B14F-4D97-AF65-F5344CB8AC3E}">
        <p14:creationId xmlns:p14="http://schemas.microsoft.com/office/powerpoint/2010/main" val="3218922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E603E-C7E7-44AB-881A-C628C3222A75}"/>
              </a:ext>
            </a:extLst>
          </p:cNvPr>
          <p:cNvSpPr>
            <a:spLocks noGrp="1"/>
          </p:cNvSpPr>
          <p:nvPr>
            <p:ph type="title"/>
          </p:nvPr>
        </p:nvSpPr>
        <p:spPr/>
        <p:txBody>
          <a:bodyPr>
            <a:normAutofit/>
          </a:bodyPr>
          <a:lstStyle/>
          <a:p>
            <a:r>
              <a:rPr lang="en-US" dirty="0"/>
              <a:t>REFRIGERATION SERVICE</a:t>
            </a:r>
          </a:p>
        </p:txBody>
      </p:sp>
      <p:sp>
        <p:nvSpPr>
          <p:cNvPr id="3" name="Content Placeholder 2">
            <a:extLst>
              <a:ext uri="{FF2B5EF4-FFF2-40B4-BE49-F238E27FC236}">
                <a16:creationId xmlns:a16="http://schemas.microsoft.com/office/drawing/2014/main" xmlns="" id="{FA69C314-3E42-4467-860F-A9029BA71C82}"/>
              </a:ext>
            </a:extLst>
          </p:cNvPr>
          <p:cNvSpPr>
            <a:spLocks noGrp="1"/>
          </p:cNvSpPr>
          <p:nvPr>
            <p:ph idx="1"/>
          </p:nvPr>
        </p:nvSpPr>
        <p:spPr>
          <a:xfrm>
            <a:off x="440286" y="1981200"/>
            <a:ext cx="8570777" cy="4648200"/>
          </a:xfrm>
        </p:spPr>
        <p:txBody>
          <a:bodyPr>
            <a:normAutofit fontScale="92500"/>
          </a:bodyPr>
          <a:lstStyle/>
          <a:p>
            <a:r>
              <a:rPr lang="en-US" dirty="0"/>
              <a:t>After making a major repair, the appliance should be dehydrated by evacuating the system to a minimum of </a:t>
            </a:r>
            <a:r>
              <a:rPr lang="en-US" dirty="0">
                <a:solidFill>
                  <a:srgbClr val="FF0000"/>
                </a:solidFill>
              </a:rPr>
              <a:t>500 microns</a:t>
            </a:r>
            <a:r>
              <a:rPr lang="en-US" dirty="0"/>
              <a:t>.  This minimum level is required for HFC systems with </a:t>
            </a:r>
            <a:r>
              <a:rPr lang="en-US" dirty="0">
                <a:solidFill>
                  <a:srgbClr val="FF0000"/>
                </a:solidFill>
              </a:rPr>
              <a:t>POE oil</a:t>
            </a:r>
            <a:r>
              <a:rPr lang="en-US" dirty="0"/>
              <a:t>.  </a:t>
            </a:r>
          </a:p>
          <a:p>
            <a:endParaRPr lang="en-US" dirty="0"/>
          </a:p>
          <a:p>
            <a:r>
              <a:rPr lang="en-US" dirty="0"/>
              <a:t>Under no circumstance should a hermetic compressor be operated when there is a vacuum in the system; electrical arcing could burn the terminals inside the compressor.</a:t>
            </a:r>
          </a:p>
        </p:txBody>
      </p:sp>
      <p:grpSp>
        <p:nvGrpSpPr>
          <p:cNvPr id="21" name="Group 20">
            <a:extLst>
              <a:ext uri="{FF2B5EF4-FFF2-40B4-BE49-F238E27FC236}">
                <a16:creationId xmlns:a16="http://schemas.microsoft.com/office/drawing/2014/main" xmlns="" id="{27C44065-1246-459C-BDC7-37850644BA59}"/>
              </a:ext>
            </a:extLst>
          </p:cNvPr>
          <p:cNvGrpSpPr/>
          <p:nvPr/>
        </p:nvGrpSpPr>
        <p:grpSpPr>
          <a:xfrm>
            <a:off x="9256945" y="2514600"/>
            <a:ext cx="2494769" cy="3239048"/>
            <a:chOff x="9606911" y="2854282"/>
            <a:chExt cx="2494769" cy="3239048"/>
          </a:xfrm>
        </p:grpSpPr>
        <p:grpSp>
          <p:nvGrpSpPr>
            <p:cNvPr id="12" name="Group 11">
              <a:extLst>
                <a:ext uri="{FF2B5EF4-FFF2-40B4-BE49-F238E27FC236}">
                  <a16:creationId xmlns:a16="http://schemas.microsoft.com/office/drawing/2014/main" xmlns="" id="{0592B866-F9C8-4704-A47F-2AE4E9903119}"/>
                </a:ext>
              </a:extLst>
            </p:cNvPr>
            <p:cNvGrpSpPr/>
            <p:nvPr/>
          </p:nvGrpSpPr>
          <p:grpSpPr>
            <a:xfrm>
              <a:off x="10875343" y="2854282"/>
              <a:ext cx="1143000" cy="1600201"/>
              <a:chOff x="10287000" y="1828799"/>
              <a:chExt cx="1295400" cy="2054668"/>
            </a:xfrm>
          </p:grpSpPr>
          <p:pic>
            <p:nvPicPr>
              <p:cNvPr id="11" name="Picture 10" descr="A close up of a watch&#10;&#10;Description automatically generated">
                <a:extLst>
                  <a:ext uri="{FF2B5EF4-FFF2-40B4-BE49-F238E27FC236}">
                    <a16:creationId xmlns:a16="http://schemas.microsoft.com/office/drawing/2014/main" xmlns="" id="{3D1FA9EF-39E7-4FAB-9C9C-A40A98B6EC29}"/>
                  </a:ext>
                </a:extLst>
              </p:cNvPr>
              <p:cNvPicPr>
                <a:picLocks noChangeAspect="1"/>
              </p:cNvPicPr>
              <p:nvPr/>
            </p:nvPicPr>
            <p:blipFill rotWithShape="1">
              <a:blip r:embed="rId3">
                <a:extLst>
                  <a:ext uri="{28A0092B-C50C-407E-A947-70E740481C1C}">
                    <a14:useLocalDpi xmlns:a14="http://schemas.microsoft.com/office/drawing/2010/main" val="0"/>
                  </a:ext>
                </a:extLst>
              </a:blip>
              <a:srcRect l="41649" t="22322" r="42182" b="22632"/>
              <a:stretch/>
            </p:blipFill>
            <p:spPr>
              <a:xfrm>
                <a:off x="10287000" y="1828799"/>
                <a:ext cx="1295400" cy="2054668"/>
              </a:xfrm>
              <a:prstGeom prst="rect">
                <a:avLst/>
              </a:prstGeom>
            </p:spPr>
          </p:pic>
          <p:sp>
            <p:nvSpPr>
              <p:cNvPr id="7" name="TextBox 6">
                <a:extLst>
                  <a:ext uri="{FF2B5EF4-FFF2-40B4-BE49-F238E27FC236}">
                    <a16:creationId xmlns:a16="http://schemas.microsoft.com/office/drawing/2014/main" xmlns="" id="{5FAFF454-3AB9-4D1B-9E05-54290F8CDA82}"/>
                  </a:ext>
                </a:extLst>
              </p:cNvPr>
              <p:cNvSpPr txBox="1"/>
              <p:nvPr/>
            </p:nvSpPr>
            <p:spPr>
              <a:xfrm>
                <a:off x="10515600" y="2286000"/>
                <a:ext cx="731520" cy="548640"/>
              </a:xfrm>
              <a:prstGeom prst="rect">
                <a:avLst/>
              </a:prstGeom>
              <a:solidFill>
                <a:schemeClr val="bg2"/>
              </a:solidFill>
            </p:spPr>
            <p:txBody>
              <a:bodyPr wrap="square" rtlCol="0">
                <a:spAutoFit/>
              </a:bodyPr>
              <a:lstStyle/>
              <a:p>
                <a:r>
                  <a:rPr lang="en-US" sz="1100" dirty="0"/>
                  <a:t>500</a:t>
                </a:r>
              </a:p>
              <a:p>
                <a:r>
                  <a:rPr lang="en-US" sz="1100" dirty="0"/>
                  <a:t>Micron</a:t>
                </a:r>
              </a:p>
            </p:txBody>
          </p:sp>
        </p:grpSp>
        <p:grpSp>
          <p:nvGrpSpPr>
            <p:cNvPr id="14" name="Group 13">
              <a:extLst>
                <a:ext uri="{FF2B5EF4-FFF2-40B4-BE49-F238E27FC236}">
                  <a16:creationId xmlns:a16="http://schemas.microsoft.com/office/drawing/2014/main" xmlns="" id="{B3A2C762-6DC3-48D7-B2EA-29DA6BAD0B93}"/>
                </a:ext>
              </a:extLst>
            </p:cNvPr>
            <p:cNvGrpSpPr/>
            <p:nvPr/>
          </p:nvGrpSpPr>
          <p:grpSpPr>
            <a:xfrm>
              <a:off x="9606911" y="4307477"/>
              <a:ext cx="2494769" cy="1785853"/>
              <a:chOff x="4210630" y="4495800"/>
              <a:chExt cx="2830562" cy="2260074"/>
            </a:xfrm>
          </p:grpSpPr>
          <p:pic>
            <p:nvPicPr>
              <p:cNvPr id="16" name="Picture 5" descr="Bitzer Semi-hermetic Reciprocating Compressor">
                <a:extLst>
                  <a:ext uri="{FF2B5EF4-FFF2-40B4-BE49-F238E27FC236}">
                    <a16:creationId xmlns:a16="http://schemas.microsoft.com/office/drawing/2014/main" xmlns="" id="{1BF574C2-0863-4B40-931C-2C3E5E529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630" y="4621879"/>
                <a:ext cx="2668153" cy="213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ghtning Bolt 16">
                <a:extLst>
                  <a:ext uri="{FF2B5EF4-FFF2-40B4-BE49-F238E27FC236}">
                    <a16:creationId xmlns:a16="http://schemas.microsoft.com/office/drawing/2014/main" xmlns="" id="{6C2CF647-BDA9-4669-9BE5-C073FB3EC185}"/>
                  </a:ext>
                </a:extLst>
              </p:cNvPr>
              <p:cNvSpPr/>
              <p:nvPr/>
            </p:nvSpPr>
            <p:spPr>
              <a:xfrm rot="15973146">
                <a:off x="6140067" y="4689540"/>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8" name="Lightning Bolt 17">
                <a:extLst>
                  <a:ext uri="{FF2B5EF4-FFF2-40B4-BE49-F238E27FC236}">
                    <a16:creationId xmlns:a16="http://schemas.microsoft.com/office/drawing/2014/main" xmlns="" id="{A45F916A-7030-43A2-BCB3-3E2165B86801}"/>
                  </a:ext>
                </a:extLst>
              </p:cNvPr>
              <p:cNvSpPr/>
              <p:nvPr/>
            </p:nvSpPr>
            <p:spPr>
              <a:xfrm rot="10567812">
                <a:off x="5321205" y="4495800"/>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ghtning Bolt 18">
                <a:extLst>
                  <a:ext uri="{FF2B5EF4-FFF2-40B4-BE49-F238E27FC236}">
                    <a16:creationId xmlns:a16="http://schemas.microsoft.com/office/drawing/2014/main" xmlns="" id="{4D84EEB3-87EA-4176-B1CC-4854F7FDC48C}"/>
                  </a:ext>
                </a:extLst>
              </p:cNvPr>
              <p:cNvSpPr/>
              <p:nvPr/>
            </p:nvSpPr>
            <p:spPr>
              <a:xfrm rot="21318944">
                <a:off x="6063051" y="5624860"/>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Lightning Bolt 19">
                <a:extLst>
                  <a:ext uri="{FF2B5EF4-FFF2-40B4-BE49-F238E27FC236}">
                    <a16:creationId xmlns:a16="http://schemas.microsoft.com/office/drawing/2014/main" xmlns="" id="{19736DCC-1C1F-48BE-B4A1-7D5DE4E87A57}"/>
                  </a:ext>
                </a:extLst>
              </p:cNvPr>
              <p:cNvSpPr/>
              <p:nvPr/>
            </p:nvSpPr>
            <p:spPr>
              <a:xfrm rot="5400000">
                <a:off x="5119950" y="5506986"/>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spTree>
    <p:extLst>
      <p:ext uri="{BB962C8B-B14F-4D97-AF65-F5344CB8AC3E}">
        <p14:creationId xmlns:p14="http://schemas.microsoft.com/office/powerpoint/2010/main" val="2522896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5A995D-C2FA-4B59-BAD1-197903EB1C8D}"/>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87D78B4A-0EAC-4B1A-9CA4-BEF37160D321}"/>
              </a:ext>
            </a:extLst>
          </p:cNvPr>
          <p:cNvSpPr>
            <a:spLocks noGrp="1"/>
          </p:cNvSpPr>
          <p:nvPr>
            <p:ph idx="1"/>
          </p:nvPr>
        </p:nvSpPr>
        <p:spPr/>
        <p:txBody>
          <a:bodyPr/>
          <a:lstStyle/>
          <a:p>
            <a:r>
              <a:rPr lang="en-US" dirty="0"/>
              <a:t>This book serves as a guide for reviewing material related to Section 608 of the Clean Air Act and </a:t>
            </a:r>
            <a:r>
              <a:rPr lang="en-US" b="1" i="1" dirty="0"/>
              <a:t>is not a formal refrigeration training course</a:t>
            </a:r>
            <a:r>
              <a:rPr lang="en-US" dirty="0"/>
              <a:t>. </a:t>
            </a:r>
          </a:p>
          <a:p>
            <a:r>
              <a:rPr lang="en-US" dirty="0"/>
              <a:t>Technicians preparing for this examination should be familiar with the basic vapor-compression refrigeration cycle, as well as common service principles, practices, and procedures.</a:t>
            </a:r>
          </a:p>
          <a:p>
            <a:endParaRPr lang="en-US" dirty="0"/>
          </a:p>
        </p:txBody>
      </p:sp>
    </p:spTree>
    <p:custDataLst>
      <p:tags r:id="rId1"/>
    </p:custDataLst>
    <p:extLst>
      <p:ext uri="{BB962C8B-B14F-4D97-AF65-F5344CB8AC3E}">
        <p14:creationId xmlns:p14="http://schemas.microsoft.com/office/powerpoint/2010/main" val="3969682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GAUGE MANIFOLD SET </a:t>
            </a:r>
          </a:p>
        </p:txBody>
      </p:sp>
      <p:sp>
        <p:nvSpPr>
          <p:cNvPr id="17" name="Content Placeholder 16"/>
          <p:cNvSpPr>
            <a:spLocks noGrp="1"/>
          </p:cNvSpPr>
          <p:nvPr>
            <p:ph idx="1"/>
          </p:nvPr>
        </p:nvSpPr>
        <p:spPr/>
        <p:txBody>
          <a:bodyPr anchor="t"/>
          <a:lstStyle/>
          <a:p>
            <a:r>
              <a:rPr lang="en-US" dirty="0"/>
              <a:t>One of the most important tools for an HVACR technician is the gauge manifold set. </a:t>
            </a:r>
          </a:p>
        </p:txBody>
      </p:sp>
      <p:pic>
        <p:nvPicPr>
          <p:cNvPr id="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0401"/>
            <a:ext cx="5883890" cy="298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81415" y="4558352"/>
            <a:ext cx="4267200" cy="1200329"/>
          </a:xfrm>
          <a:prstGeom prst="rect">
            <a:avLst/>
          </a:prstGeom>
        </p:spPr>
        <p:txBody>
          <a:bodyPr wrap="square">
            <a:spAutoFit/>
          </a:bodyPr>
          <a:lstStyle/>
          <a:p>
            <a:r>
              <a:rPr lang="en-US" sz="2400" dirty="0"/>
              <a:t>Depending on the refrigerant, the high-pressure gauge may be rated at 500 or 800 psig. </a:t>
            </a:r>
          </a:p>
        </p:txBody>
      </p:sp>
      <p:sp>
        <p:nvSpPr>
          <p:cNvPr id="3" name="Rectangle 2"/>
          <p:cNvSpPr/>
          <p:nvPr/>
        </p:nvSpPr>
        <p:spPr>
          <a:xfrm>
            <a:off x="353704" y="4572000"/>
            <a:ext cx="4038600" cy="1200329"/>
          </a:xfrm>
          <a:prstGeom prst="rect">
            <a:avLst/>
          </a:prstGeom>
        </p:spPr>
        <p:txBody>
          <a:bodyPr wrap="square">
            <a:spAutoFit/>
          </a:bodyPr>
          <a:lstStyle/>
          <a:p>
            <a:r>
              <a:rPr lang="en-US" sz="2400" dirty="0"/>
              <a:t>The compound gauge measures low-pressure (psig) and vacuum (inches Hg).</a:t>
            </a:r>
          </a:p>
        </p:txBody>
      </p:sp>
    </p:spTree>
    <p:extLst>
      <p:ext uri="{BB962C8B-B14F-4D97-AF65-F5344CB8AC3E}">
        <p14:creationId xmlns:p14="http://schemas.microsoft.com/office/powerpoint/2010/main" val="3725398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GAUGE MANIFOLD SET </a:t>
            </a:r>
          </a:p>
        </p:txBody>
      </p:sp>
      <p:sp>
        <p:nvSpPr>
          <p:cNvPr id="2" name="Content Placeholder 1"/>
          <p:cNvSpPr>
            <a:spLocks noGrp="1"/>
          </p:cNvSpPr>
          <p:nvPr>
            <p:ph idx="1"/>
          </p:nvPr>
        </p:nvSpPr>
        <p:spPr/>
        <p:txBody>
          <a:bodyPr anchor="t"/>
          <a:lstStyle/>
          <a:p>
            <a:pPr marL="0" indent="0">
              <a:buNone/>
            </a:pPr>
            <a:r>
              <a:rPr lang="en-US" dirty="0"/>
              <a:t>The compound pressure gauge measures system pressure for the low side in </a:t>
            </a:r>
            <a:r>
              <a:rPr lang="en-US" b="1" dirty="0">
                <a:solidFill>
                  <a:srgbClr val="FF0000"/>
                </a:solidFill>
              </a:rPr>
              <a:t>pounds per square inch gauge </a:t>
            </a:r>
            <a:r>
              <a:rPr lang="en-US" dirty="0">
                <a:solidFill>
                  <a:srgbClr val="FF0000"/>
                </a:solidFill>
              </a:rPr>
              <a:t>(psig) </a:t>
            </a:r>
            <a:r>
              <a:rPr lang="en-US" dirty="0"/>
              <a:t>and </a:t>
            </a:r>
            <a:r>
              <a:rPr lang="en-US" b="1" dirty="0">
                <a:solidFill>
                  <a:srgbClr val="FF0000"/>
                </a:solidFill>
              </a:rPr>
              <a:t>vacuum in inches of mercury </a:t>
            </a:r>
            <a:r>
              <a:rPr lang="en-US" dirty="0">
                <a:solidFill>
                  <a:srgbClr val="FF0000"/>
                </a:solidFill>
              </a:rPr>
              <a:t>(Hg).</a:t>
            </a:r>
          </a:p>
        </p:txBody>
      </p:sp>
      <p:grpSp>
        <p:nvGrpSpPr>
          <p:cNvPr id="7" name="Group 6"/>
          <p:cNvGrpSpPr/>
          <p:nvPr/>
        </p:nvGrpSpPr>
        <p:grpSpPr>
          <a:xfrm>
            <a:off x="2057400" y="3405554"/>
            <a:ext cx="8610600" cy="3410744"/>
            <a:chOff x="1447800" y="2536066"/>
            <a:chExt cx="9028113" cy="3998878"/>
          </a:xfrm>
        </p:grpSpPr>
        <p:pic>
          <p:nvPicPr>
            <p:cNvPr id="2253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6561" y="2536066"/>
              <a:ext cx="4000500" cy="399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3"/>
            <p:cNvSpPr txBox="1">
              <a:spLocks noChangeArrowheads="1"/>
            </p:cNvSpPr>
            <p:nvPr/>
          </p:nvSpPr>
          <p:spPr bwMode="auto">
            <a:xfrm>
              <a:off x="1447800" y="5351462"/>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defRPr/>
              </a:pPr>
              <a:r>
                <a:rPr lang="en-US" sz="3600" dirty="0">
                  <a:latin typeface="+mj-lt"/>
                </a:rPr>
                <a:t>Vacuum</a:t>
              </a:r>
            </a:p>
          </p:txBody>
        </p:sp>
        <p:cxnSp>
          <p:nvCxnSpPr>
            <p:cNvPr id="6" name="Straight Arrow Connector 5"/>
            <p:cNvCxnSpPr/>
            <p:nvPr/>
          </p:nvCxnSpPr>
          <p:spPr>
            <a:xfrm flipV="1">
              <a:off x="3505200" y="5351462"/>
              <a:ext cx="1905000" cy="323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781801" y="5351462"/>
              <a:ext cx="1904999" cy="323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5" name="TextBox 10"/>
            <p:cNvSpPr txBox="1">
              <a:spLocks noChangeArrowheads="1"/>
            </p:cNvSpPr>
            <p:nvPr/>
          </p:nvSpPr>
          <p:spPr bwMode="auto">
            <a:xfrm>
              <a:off x="8458200" y="5351462"/>
              <a:ext cx="2017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defRPr/>
              </a:pPr>
              <a:r>
                <a:rPr lang="en-US" sz="3600" dirty="0">
                  <a:latin typeface="+mj-lt"/>
                </a:rPr>
                <a:t>Retard</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GAUGE MANIFOLD SET </a:t>
            </a:r>
          </a:p>
        </p:txBody>
      </p:sp>
      <p:sp>
        <p:nvSpPr>
          <p:cNvPr id="23555" name="Content Placeholder 1"/>
          <p:cNvSpPr>
            <a:spLocks noGrp="1"/>
          </p:cNvSpPr>
          <p:nvPr>
            <p:ph idx="1"/>
          </p:nvPr>
        </p:nvSpPr>
        <p:spPr>
          <a:xfrm>
            <a:off x="581192" y="1981200"/>
            <a:ext cx="11029616" cy="3877600"/>
          </a:xfrm>
        </p:spPr>
        <p:txBody>
          <a:bodyPr anchor="t"/>
          <a:lstStyle/>
          <a:p>
            <a:pPr marL="0" indent="0">
              <a:buNone/>
            </a:pPr>
            <a:r>
              <a:rPr lang="en-US" altLang="en-US" dirty="0">
                <a:solidFill>
                  <a:srgbClr val="FF0000"/>
                </a:solidFill>
              </a:rPr>
              <a:t>High-Pressure Gauge</a:t>
            </a:r>
          </a:p>
          <a:p>
            <a:endParaRPr lang="en-US" altLang="en-US" dirty="0"/>
          </a:p>
        </p:txBody>
      </p:sp>
      <p:sp>
        <p:nvSpPr>
          <p:cNvPr id="2" name="TextBox 1"/>
          <p:cNvSpPr txBox="1"/>
          <p:nvPr/>
        </p:nvSpPr>
        <p:spPr>
          <a:xfrm>
            <a:off x="1190080" y="3549684"/>
            <a:ext cx="663963" cy="461665"/>
          </a:xfrm>
          <a:prstGeom prst="rect">
            <a:avLst/>
          </a:prstGeom>
          <a:noFill/>
        </p:spPr>
        <p:txBody>
          <a:bodyPr wrap="none" rtlCol="0">
            <a:spAutoFit/>
          </a:bodyPr>
          <a:lstStyle/>
          <a:p>
            <a:r>
              <a:rPr lang="en-US" sz="2400" dirty="0"/>
              <a:t>PSI</a:t>
            </a:r>
          </a:p>
        </p:txBody>
      </p:sp>
      <p:sp>
        <p:nvSpPr>
          <p:cNvPr id="4" name="TextBox 3"/>
          <p:cNvSpPr txBox="1"/>
          <p:nvPr/>
        </p:nvSpPr>
        <p:spPr>
          <a:xfrm>
            <a:off x="8336162" y="3929659"/>
            <a:ext cx="3081164" cy="830997"/>
          </a:xfrm>
          <a:prstGeom prst="rect">
            <a:avLst/>
          </a:prstGeom>
          <a:noFill/>
        </p:spPr>
        <p:txBody>
          <a:bodyPr wrap="none" rtlCol="0">
            <a:spAutoFit/>
          </a:bodyPr>
          <a:lstStyle/>
          <a:p>
            <a:r>
              <a:rPr lang="en-US" sz="2400" dirty="0">
                <a:latin typeface="+mn-lt"/>
              </a:rPr>
              <a:t>Refrigerant Saturation </a:t>
            </a:r>
          </a:p>
          <a:p>
            <a:r>
              <a:rPr lang="en-US" sz="2400" dirty="0">
                <a:latin typeface="+mn-lt"/>
              </a:rPr>
              <a:t>Temperatures</a:t>
            </a:r>
          </a:p>
        </p:txBody>
      </p:sp>
      <p:grpSp>
        <p:nvGrpSpPr>
          <p:cNvPr id="13" name="Group 12"/>
          <p:cNvGrpSpPr/>
          <p:nvPr/>
        </p:nvGrpSpPr>
        <p:grpSpPr>
          <a:xfrm>
            <a:off x="2837709" y="2678426"/>
            <a:ext cx="5334000" cy="3693856"/>
            <a:chOff x="2209800" y="4219125"/>
            <a:chExt cx="3716676" cy="2867475"/>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953" t="28821" r="6128" b="34948"/>
            <a:stretch/>
          </p:blipFill>
          <p:spPr bwMode="auto">
            <a:xfrm rot="20500296">
              <a:off x="2601718" y="4219125"/>
              <a:ext cx="2438401" cy="243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209800" y="6629400"/>
              <a:ext cx="3716676"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 name="Straight Arrow Connector 9"/>
          <p:cNvCxnSpPr>
            <a:cxnSpLocks/>
          </p:cNvCxnSpPr>
          <p:nvPr/>
        </p:nvCxnSpPr>
        <p:spPr>
          <a:xfrm flipH="1">
            <a:off x="5791200" y="4166185"/>
            <a:ext cx="2351480" cy="7761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609471" y="3327930"/>
            <a:ext cx="2209800" cy="8309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ltLang="en-US" sz="4000" dirty="0"/>
              <a:t>GAUGE MANIFOLD SET </a:t>
            </a:r>
            <a:endParaRPr lang="en-US" sz="4000" dirty="0"/>
          </a:p>
        </p:txBody>
      </p:sp>
      <p:sp>
        <p:nvSpPr>
          <p:cNvPr id="3" name="Content Placeholder 2"/>
          <p:cNvSpPr>
            <a:spLocks noGrp="1"/>
          </p:cNvSpPr>
          <p:nvPr>
            <p:ph sz="half" idx="1"/>
          </p:nvPr>
        </p:nvSpPr>
        <p:spPr>
          <a:xfrm>
            <a:off x="581192" y="2228003"/>
            <a:ext cx="6657808" cy="3633047"/>
          </a:xfrm>
        </p:spPr>
        <p:txBody>
          <a:bodyPr anchor="t"/>
          <a:lstStyle/>
          <a:p>
            <a:pPr marL="0" indent="0">
              <a:buNone/>
            </a:pPr>
            <a:r>
              <a:rPr lang="en-US" dirty="0"/>
              <a:t>An electronic manifold may have combined temperature probes to measure refrigerant line temperatures for calculating system superheat and subcooling.</a:t>
            </a:r>
          </a:p>
          <a:p>
            <a:endParaRPr lang="en-US" dirty="0"/>
          </a:p>
        </p:txBody>
      </p:sp>
      <p:pic>
        <p:nvPicPr>
          <p:cNvPr id="5" name="Picture 4">
            <a:extLst>
              <a:ext uri="{FF2B5EF4-FFF2-40B4-BE49-F238E27FC236}">
                <a16:creationId xmlns:a16="http://schemas.microsoft.com/office/drawing/2014/main" xmlns="" id="{F37DE67A-DE4A-4DDF-85CA-FAD75462E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286000"/>
            <a:ext cx="3752562" cy="3733800"/>
          </a:xfrm>
          <a:prstGeom prst="rect">
            <a:avLst/>
          </a:prstGeom>
        </p:spPr>
      </p:pic>
    </p:spTree>
    <p:extLst>
      <p:ext uri="{BB962C8B-B14F-4D97-AF65-F5344CB8AC3E}">
        <p14:creationId xmlns:p14="http://schemas.microsoft.com/office/powerpoint/2010/main" val="3466079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GAUGE MANIFOLD SET </a:t>
            </a:r>
          </a:p>
        </p:txBody>
      </p:sp>
      <p:sp>
        <p:nvSpPr>
          <p:cNvPr id="21507" name="Content Placeholder 1"/>
          <p:cNvSpPr>
            <a:spLocks noGrp="1"/>
          </p:cNvSpPr>
          <p:nvPr>
            <p:ph idx="1"/>
          </p:nvPr>
        </p:nvSpPr>
        <p:spPr>
          <a:xfrm>
            <a:off x="440286" y="1981200"/>
            <a:ext cx="7789314" cy="3877600"/>
          </a:xfrm>
        </p:spPr>
        <p:txBody>
          <a:bodyPr anchor="t"/>
          <a:lstStyle/>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EPA recommends that hoses be equipped with low-loss fittings or valves that manually close, or which close automatically, to minimize refrigerant loss when hoses are disconnected.</a:t>
            </a:r>
            <a:endParaRPr lang="en-US" altLang="en-US" dirty="0"/>
          </a:p>
        </p:txBody>
      </p:sp>
      <p:pic>
        <p:nvPicPr>
          <p:cNvPr id="21508" name="Picture 6" descr="Yellow Jacket 25985 PLUS II 1/4 inch Refrigerant Charging Hoses"/>
          <p:cNvPicPr>
            <a:picLocks noChangeAspect="1" noChangeArrowheads="1"/>
          </p:cNvPicPr>
          <p:nvPr/>
        </p:nvPicPr>
        <p:blipFill>
          <a:blip r:embed="rId3">
            <a:extLst>
              <a:ext uri="{28A0092B-C50C-407E-A947-70E740481C1C}">
                <a14:useLocalDpi xmlns:a14="http://schemas.microsoft.com/office/drawing/2010/main" val="0"/>
              </a:ext>
            </a:extLst>
          </a:blip>
          <a:srcRect l="9406" t="9435" r="7278" b="4852"/>
          <a:stretch>
            <a:fillRect/>
          </a:stretch>
        </p:blipFill>
        <p:spPr bwMode="auto">
          <a:xfrm>
            <a:off x="5105400" y="4114800"/>
            <a:ext cx="2561152" cy="263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p:cNvPicPr>
            <a:picLocks noChangeAspect="1" noChangeArrowheads="1"/>
          </p:cNvPicPr>
          <p:nvPr/>
        </p:nvPicPr>
        <p:blipFill>
          <a:blip r:embed="rId4">
            <a:extLst>
              <a:ext uri="{28A0092B-C50C-407E-A947-70E740481C1C}">
                <a14:useLocalDpi xmlns:a14="http://schemas.microsoft.com/office/drawing/2010/main" val="0"/>
              </a:ext>
            </a:extLst>
          </a:blip>
          <a:srcRect l="13013" t="15248" r="16539" b="7336"/>
          <a:stretch>
            <a:fillRect/>
          </a:stretch>
        </p:blipFill>
        <p:spPr bwMode="auto">
          <a:xfrm>
            <a:off x="8001000" y="1987609"/>
            <a:ext cx="3778936" cy="311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DE-MINIMIS RELEASE</a:t>
            </a:r>
          </a:p>
        </p:txBody>
      </p:sp>
      <p:sp>
        <p:nvSpPr>
          <p:cNvPr id="3" name="Content Placeholder 2"/>
          <p:cNvSpPr>
            <a:spLocks noGrp="1"/>
          </p:cNvSpPr>
          <p:nvPr>
            <p:ph idx="1"/>
          </p:nvPr>
        </p:nvSpPr>
        <p:spPr/>
        <p:txBody>
          <a:bodyPr/>
          <a:lstStyle/>
          <a:p>
            <a:pPr marL="0" indent="0">
              <a:buNone/>
            </a:pPr>
            <a:r>
              <a:rPr lang="en-US" dirty="0"/>
              <a:t>Minor releases when connecting or disconnecting hoses for service or recovery are considered a </a:t>
            </a:r>
            <a:r>
              <a:rPr lang="en-US" dirty="0">
                <a:solidFill>
                  <a:srgbClr val="FF0000"/>
                </a:solidFill>
              </a:rPr>
              <a:t>De-Minimis release</a:t>
            </a:r>
            <a:r>
              <a:rPr lang="en-US" dirty="0"/>
              <a:t>.</a:t>
            </a:r>
          </a:p>
          <a:p>
            <a:endParaRPr lang="en-US" dirty="0"/>
          </a:p>
          <a:p>
            <a:pPr marL="0" indent="0">
              <a:buNone/>
            </a:pPr>
            <a:r>
              <a:rPr lang="en-US" dirty="0"/>
              <a:t>	</a:t>
            </a:r>
            <a:r>
              <a:rPr lang="en-US" b="1" i="1" dirty="0">
                <a:solidFill>
                  <a:srgbClr val="0000CC"/>
                </a:solidFill>
              </a:rPr>
              <a:t>This type of release is not considered unlawful.</a:t>
            </a:r>
          </a:p>
        </p:txBody>
      </p:sp>
    </p:spTree>
    <p:extLst>
      <p:ext uri="{BB962C8B-B14F-4D97-AF65-F5344CB8AC3E}">
        <p14:creationId xmlns:p14="http://schemas.microsoft.com/office/powerpoint/2010/main" val="4262977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DBDA92-D1E6-47C0-BEE3-BA0D1A85C1A4}"/>
              </a:ext>
            </a:extLst>
          </p:cNvPr>
          <p:cNvSpPr>
            <a:spLocks noGrp="1"/>
          </p:cNvSpPr>
          <p:nvPr>
            <p:ph type="title"/>
          </p:nvPr>
        </p:nvSpPr>
        <p:spPr/>
        <p:txBody>
          <a:bodyPr/>
          <a:lstStyle/>
          <a:p>
            <a:r>
              <a:rPr lang="en-US" dirty="0"/>
              <a:t>CAUTION</a:t>
            </a:r>
          </a:p>
        </p:txBody>
      </p:sp>
      <p:sp>
        <p:nvSpPr>
          <p:cNvPr id="3" name="Content Placeholder 2">
            <a:extLst>
              <a:ext uri="{FF2B5EF4-FFF2-40B4-BE49-F238E27FC236}">
                <a16:creationId xmlns:a16="http://schemas.microsoft.com/office/drawing/2014/main" xmlns="" id="{88975099-E6C8-4AF5-B450-063F2A519FE9}"/>
              </a:ext>
            </a:extLst>
          </p:cNvPr>
          <p:cNvSpPr>
            <a:spLocks noGrp="1"/>
          </p:cNvSpPr>
          <p:nvPr>
            <p:ph idx="1"/>
          </p:nvPr>
        </p:nvSpPr>
        <p:spPr/>
        <p:txBody>
          <a:bodyPr/>
          <a:lstStyle/>
          <a:p>
            <a:pPr marL="0" indent="0">
              <a:buNone/>
            </a:pPr>
            <a:r>
              <a:rPr lang="en-US" dirty="0"/>
              <a:t>The gauge manifold and hoses must be pressure-rated to handle the refrigerant being used.</a:t>
            </a:r>
          </a:p>
          <a:p>
            <a:endParaRPr lang="en-US" dirty="0"/>
          </a:p>
          <a:p>
            <a:endParaRPr lang="en-US" dirty="0"/>
          </a:p>
        </p:txBody>
      </p:sp>
    </p:spTree>
    <p:extLst>
      <p:ext uri="{BB962C8B-B14F-4D97-AF65-F5344CB8AC3E}">
        <p14:creationId xmlns:p14="http://schemas.microsoft.com/office/powerpoint/2010/main" val="309386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84A4B53-C8A6-4C6D-AED4-6C5F918ADF3B}"/>
              </a:ext>
            </a:extLst>
          </p:cNvPr>
          <p:cNvSpPr>
            <a:spLocks noGrp="1"/>
          </p:cNvSpPr>
          <p:nvPr>
            <p:ph type="ctrTitle"/>
          </p:nvPr>
        </p:nvSpPr>
        <p:spPr/>
        <p:txBody>
          <a:bodyPr>
            <a:normAutofit/>
          </a:bodyPr>
          <a:lstStyle/>
          <a:p>
            <a:r>
              <a:rPr lang="en-US" dirty="0"/>
              <a:t>Stratospheric Ozone Depletion</a:t>
            </a:r>
          </a:p>
        </p:txBody>
      </p:sp>
      <p:sp>
        <p:nvSpPr>
          <p:cNvPr id="5" name="Subtitle 4">
            <a:extLst>
              <a:ext uri="{FF2B5EF4-FFF2-40B4-BE49-F238E27FC236}">
                <a16:creationId xmlns:a16="http://schemas.microsoft.com/office/drawing/2014/main" xmlns="" id="{817E45D6-B54C-42A2-8BBB-9D0EEF17E108}"/>
              </a:ext>
            </a:extLst>
          </p:cNvPr>
          <p:cNvSpPr>
            <a:spLocks noGrp="1"/>
          </p:cNvSpPr>
          <p:nvPr>
            <p:ph type="subTitle" idx="1"/>
          </p:nvPr>
        </p:nvSpPr>
        <p:spPr/>
        <p:txBody>
          <a:bodyPr>
            <a:normAutofit/>
          </a:bodyPr>
          <a:lstStyle/>
          <a:p>
            <a:r>
              <a:rPr lang="en-US" sz="2000" dirty="0">
                <a:solidFill>
                  <a:schemeClr val="accent1"/>
                </a:solidFill>
              </a:rPr>
              <a:t>Core</a:t>
            </a:r>
          </a:p>
        </p:txBody>
      </p:sp>
      <p:pic>
        <p:nvPicPr>
          <p:cNvPr id="3" name="Picture 2">
            <a:extLst>
              <a:ext uri="{FF2B5EF4-FFF2-40B4-BE49-F238E27FC236}">
                <a16:creationId xmlns:a16="http://schemas.microsoft.com/office/drawing/2014/main" xmlns="" id="{6BD93AC1-12D5-437F-9954-DF4345C2CC1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8077200" y="834282"/>
            <a:ext cx="2849022" cy="2137517"/>
          </a:xfrm>
          <a:prstGeom prst="rect">
            <a:avLst/>
          </a:prstGeom>
        </p:spPr>
      </p:pic>
      <p:sp>
        <p:nvSpPr>
          <p:cNvPr id="6" name="TextBox 5">
            <a:extLst>
              <a:ext uri="{FF2B5EF4-FFF2-40B4-BE49-F238E27FC236}">
                <a16:creationId xmlns:a16="http://schemas.microsoft.com/office/drawing/2014/main" xmlns="" id="{BF5E5E65-FE40-4504-8E52-F63DD6C472B4}"/>
              </a:ext>
            </a:extLst>
          </p:cNvPr>
          <p:cNvSpPr txBox="1"/>
          <p:nvPr/>
        </p:nvSpPr>
        <p:spPr>
          <a:xfrm>
            <a:off x="1576387" y="6819900"/>
            <a:ext cx="9039225" cy="230832"/>
          </a:xfrm>
          <a:prstGeom prst="rect">
            <a:avLst/>
          </a:prstGeom>
          <a:noFill/>
        </p:spPr>
        <p:txBody>
          <a:bodyPr wrap="square" rtlCol="0">
            <a:spAutoFit/>
          </a:bodyPr>
          <a:lstStyle/>
          <a:p>
            <a:r>
              <a:rPr lang="en-US" sz="900" dirty="0">
                <a:hlinkClick r:id="rId4" tooltip="http://commons.wikimedia.org/wiki/File:Ozone_Hole.jpg"/>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793371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Core Contents</a:t>
            </a:r>
          </a:p>
        </p:txBody>
      </p:sp>
      <p:sp>
        <p:nvSpPr>
          <p:cNvPr id="3" name="Content Placeholder 2"/>
          <p:cNvSpPr>
            <a:spLocks noGrp="1"/>
          </p:cNvSpPr>
          <p:nvPr>
            <p:ph sz="half" idx="1"/>
          </p:nvPr>
        </p:nvSpPr>
        <p:spPr>
          <a:xfrm>
            <a:off x="304800" y="2133600"/>
            <a:ext cx="7267408" cy="4267200"/>
          </a:xfrm>
        </p:spPr>
        <p:txBody>
          <a:bodyPr anchor="t">
            <a:noAutofit/>
          </a:bodyPr>
          <a:lstStyle/>
          <a:p>
            <a:pPr>
              <a:spcAft>
                <a:spcPts val="0"/>
              </a:spcAft>
            </a:pPr>
            <a:r>
              <a:rPr lang="en-US" sz="2700" dirty="0"/>
              <a:t>Stratospheric Ozone Depletion </a:t>
            </a:r>
          </a:p>
          <a:p>
            <a:pPr>
              <a:spcAft>
                <a:spcPts val="0"/>
              </a:spcAft>
            </a:pPr>
            <a:r>
              <a:rPr lang="en-US" sz="2700" dirty="0"/>
              <a:t>Global Warming Potential</a:t>
            </a:r>
          </a:p>
          <a:p>
            <a:pPr marR="0">
              <a:spcAft>
                <a:spcPts val="0"/>
              </a:spcAft>
            </a:pPr>
            <a:r>
              <a:rPr lang="en-US" sz="2700" dirty="0"/>
              <a:t>Refrigerant Characteristics &amp; Identification</a:t>
            </a:r>
          </a:p>
          <a:p>
            <a:pPr>
              <a:spcAft>
                <a:spcPts val="0"/>
              </a:spcAft>
            </a:pPr>
            <a:r>
              <a:rPr lang="en-US" sz="2700" dirty="0"/>
              <a:t>Bubble And Dew Points</a:t>
            </a:r>
          </a:p>
          <a:p>
            <a:pPr>
              <a:spcAft>
                <a:spcPts val="0"/>
              </a:spcAft>
            </a:pPr>
            <a:r>
              <a:rPr lang="en-US" sz="2700" dirty="0"/>
              <a:t>Low, Medium, High And Very High-pressure Refrigerants</a:t>
            </a:r>
          </a:p>
          <a:p>
            <a:pPr>
              <a:spcAft>
                <a:spcPts val="0"/>
              </a:spcAft>
            </a:pPr>
            <a:r>
              <a:rPr lang="en-US" sz="2700" dirty="0"/>
              <a:t>Refrigerant Oils</a:t>
            </a:r>
          </a:p>
          <a:p>
            <a:pPr>
              <a:spcAft>
                <a:spcPts val="0"/>
              </a:spcAft>
            </a:pPr>
            <a:r>
              <a:rPr lang="en-US" sz="2700" dirty="0"/>
              <a:t>Montreal Protocol / Clean Air Act </a:t>
            </a:r>
          </a:p>
          <a:p>
            <a:pPr>
              <a:spcAft>
                <a:spcPts val="0"/>
              </a:spcAft>
            </a:pPr>
            <a:endParaRPr lang="en-US" sz="2700" dirty="0"/>
          </a:p>
        </p:txBody>
      </p:sp>
      <p:sp>
        <p:nvSpPr>
          <p:cNvPr id="4" name="Content Placeholder 3"/>
          <p:cNvSpPr>
            <a:spLocks noGrp="1"/>
          </p:cNvSpPr>
          <p:nvPr>
            <p:ph sz="half" idx="2"/>
          </p:nvPr>
        </p:nvSpPr>
        <p:spPr>
          <a:xfrm>
            <a:off x="7515391" y="2133600"/>
            <a:ext cx="4600409" cy="3657600"/>
          </a:xfrm>
        </p:spPr>
        <p:txBody>
          <a:bodyPr anchor="t">
            <a:normAutofit/>
          </a:bodyPr>
          <a:lstStyle/>
          <a:p>
            <a:pPr>
              <a:spcAft>
                <a:spcPts val="0"/>
              </a:spcAft>
            </a:pPr>
            <a:r>
              <a:rPr lang="en-US" sz="2700" dirty="0"/>
              <a:t>Recovery </a:t>
            </a:r>
          </a:p>
          <a:p>
            <a:pPr>
              <a:spcAft>
                <a:spcPts val="0"/>
              </a:spcAft>
            </a:pPr>
            <a:r>
              <a:rPr lang="en-US" sz="2700" dirty="0"/>
              <a:t>Recovery Devices</a:t>
            </a:r>
          </a:p>
          <a:p>
            <a:pPr>
              <a:spcAft>
                <a:spcPts val="0"/>
              </a:spcAft>
            </a:pPr>
            <a:r>
              <a:rPr lang="en-US" sz="2700" dirty="0"/>
              <a:t> Leak Detection </a:t>
            </a:r>
          </a:p>
          <a:p>
            <a:pPr>
              <a:spcAft>
                <a:spcPts val="0"/>
              </a:spcAft>
            </a:pPr>
            <a:r>
              <a:rPr lang="en-US" sz="2700" dirty="0"/>
              <a:t> Dehydration </a:t>
            </a:r>
          </a:p>
          <a:p>
            <a:pPr>
              <a:spcAft>
                <a:spcPts val="0"/>
              </a:spcAft>
            </a:pPr>
            <a:r>
              <a:rPr lang="en-US" sz="2700" dirty="0"/>
              <a:t> Safety / General</a:t>
            </a:r>
          </a:p>
          <a:p>
            <a:pPr>
              <a:spcAft>
                <a:spcPts val="0"/>
              </a:spcAft>
            </a:pPr>
            <a:r>
              <a:rPr lang="en-US" sz="2700" dirty="0"/>
              <a:t> Safety / Cylinder</a:t>
            </a:r>
          </a:p>
          <a:p>
            <a:pPr>
              <a:spcAft>
                <a:spcPts val="0"/>
              </a:spcAft>
            </a:pPr>
            <a:r>
              <a:rPr lang="en-US" sz="2700" dirty="0"/>
              <a:t>Shipping</a:t>
            </a:r>
          </a:p>
        </p:txBody>
      </p:sp>
    </p:spTree>
    <p:extLst>
      <p:ext uri="{BB962C8B-B14F-4D97-AF65-F5344CB8AC3E}">
        <p14:creationId xmlns:p14="http://schemas.microsoft.com/office/powerpoint/2010/main" val="2891912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t>STRATOSPHERIC OZONE DEPLETION</a:t>
            </a:r>
          </a:p>
        </p:txBody>
      </p:sp>
      <p:sp>
        <p:nvSpPr>
          <p:cNvPr id="45059" name="Rectangle 3"/>
          <p:cNvSpPr>
            <a:spLocks noGrp="1" noChangeArrowheads="1"/>
          </p:cNvSpPr>
          <p:nvPr>
            <p:ph idx="1"/>
          </p:nvPr>
        </p:nvSpPr>
        <p:spPr>
          <a:xfrm>
            <a:off x="457200" y="1981200"/>
            <a:ext cx="8153400" cy="2743200"/>
          </a:xfrm>
        </p:spPr>
        <p:txBody>
          <a:bodyPr anchor="t">
            <a:normAutofit lnSpcReduction="10000"/>
          </a:bodyPr>
          <a:lstStyle/>
          <a:p>
            <a:r>
              <a:rPr lang="en-US" dirty="0"/>
              <a:t>Stratospheric ozone helps form the earth's protective shield.  </a:t>
            </a:r>
          </a:p>
          <a:p>
            <a:pPr marL="0" indent="0">
              <a:buNone/>
            </a:pPr>
            <a:endParaRPr lang="en-US" dirty="0"/>
          </a:p>
          <a:p>
            <a:r>
              <a:rPr lang="en-US" dirty="0"/>
              <a:t>The ozone layer protects the earth from ultraviolet radiation from the sun. </a:t>
            </a:r>
          </a:p>
          <a:p>
            <a:pPr marL="0" indent="0">
              <a:buNone/>
            </a:pPr>
            <a:endParaRPr lang="en-US" dirty="0"/>
          </a:p>
          <a:p>
            <a:endParaRPr lang="en-US" dirty="0"/>
          </a:p>
          <a:p>
            <a:endParaRPr lang="en-US" dirty="0"/>
          </a:p>
        </p:txBody>
      </p:sp>
      <p:pic>
        <p:nvPicPr>
          <p:cNvPr id="28676" name="Picture 4" descr="Stratospheric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209800"/>
            <a:ext cx="27432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B1CED5-D499-4C5A-99EE-28A5274636DE}"/>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xmlns="" id="{87E6C2AF-AB2D-469C-850E-83306193B64A}"/>
              </a:ext>
            </a:extLst>
          </p:cNvPr>
          <p:cNvSpPr>
            <a:spLocks noGrp="1"/>
          </p:cNvSpPr>
          <p:nvPr>
            <p:ph idx="1"/>
          </p:nvPr>
        </p:nvSpPr>
        <p:spPr>
          <a:xfrm>
            <a:off x="440286" y="1981200"/>
            <a:ext cx="11309338" cy="4800600"/>
          </a:xfrm>
        </p:spPr>
        <p:txBody>
          <a:bodyPr>
            <a:normAutofit fontScale="85000" lnSpcReduction="10000"/>
          </a:bodyPr>
          <a:lstStyle/>
          <a:p>
            <a:endParaRPr lang="en-US" dirty="0"/>
          </a:p>
          <a:p>
            <a:r>
              <a:rPr lang="en-US" dirty="0"/>
              <a:t>This manual has been developed with the most current information available at the time of publication.  </a:t>
            </a:r>
          </a:p>
          <a:p>
            <a:r>
              <a:rPr lang="en-US" dirty="0"/>
              <a:t>Should EPA regulations change after a technician becomes certified,</a:t>
            </a:r>
            <a:r>
              <a:rPr lang="en-US" dirty="0">
                <a:solidFill>
                  <a:srgbClr val="C00000"/>
                </a:solidFill>
              </a:rPr>
              <a:t> it is the responsibility of the technician to comply with these changes.  </a:t>
            </a:r>
          </a:p>
          <a:p>
            <a:r>
              <a:rPr lang="en-US" dirty="0"/>
              <a:t>The EPA reserves the right to modify the test questions and/or require new certification or recertification based on advancements in technology.  </a:t>
            </a:r>
          </a:p>
          <a:p>
            <a:r>
              <a:rPr lang="en-US" dirty="0"/>
              <a:t>The ESCO Institute will update this manual, as necessary, to reflect current EPA regulations and testing requirements.</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2533903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Grp="1" noChangeArrowheads="1"/>
          </p:cNvSpPr>
          <p:nvPr>
            <p:ph type="title"/>
          </p:nvPr>
        </p:nvSpPr>
        <p:spPr/>
        <p:txBody>
          <a:bodyPr>
            <a:normAutofit/>
          </a:bodyPr>
          <a:lstStyle/>
          <a:p>
            <a:r>
              <a:rPr lang="en-US" altLang="en-US" sz="4000" cap="none" dirty="0">
                <a:solidFill>
                  <a:schemeClr val="accent1"/>
                </a:solidFill>
              </a:rPr>
              <a:t>The Ozone Hole</a:t>
            </a:r>
          </a:p>
        </p:txBody>
      </p:sp>
      <p:pic>
        <p:nvPicPr>
          <p:cNvPr id="33795" name="Picture 13" descr="Map of total ozone over the antarctic on October 4, 2004 with the area under 200 Dobson Units highlighte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581400" y="1417638"/>
            <a:ext cx="4187406" cy="4525963"/>
          </a:xfrm>
        </p:spPr>
      </p:pic>
      <p:sp>
        <p:nvSpPr>
          <p:cNvPr id="33796" name="Text Box 15"/>
          <p:cNvSpPr txBox="1">
            <a:spLocks noChangeArrowheads="1"/>
          </p:cNvSpPr>
          <p:nvPr/>
        </p:nvSpPr>
        <p:spPr bwMode="auto">
          <a:xfrm>
            <a:off x="3200400" y="6172200"/>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400" dirty="0">
                <a:latin typeface="Times New Roman" pitchFamily="18" charset="0"/>
              </a:rPr>
              <a:t>Image Source: http://ozonewatch.gsfc.nasa.gov/facts/hole.html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dirty="0"/>
              <a:t>STRATOSPHERIC OZONE DEPLETION</a:t>
            </a:r>
          </a:p>
        </p:txBody>
      </p:sp>
      <p:grpSp>
        <p:nvGrpSpPr>
          <p:cNvPr id="5" name="Group 4"/>
          <p:cNvGrpSpPr/>
          <p:nvPr/>
        </p:nvGrpSpPr>
        <p:grpSpPr>
          <a:xfrm>
            <a:off x="2590800" y="2508896"/>
            <a:ext cx="7631528" cy="3645175"/>
            <a:chOff x="860425" y="2185988"/>
            <a:chExt cx="7830266" cy="3840162"/>
          </a:xfrm>
        </p:grpSpPr>
        <p:sp>
          <p:nvSpPr>
            <p:cNvPr id="7173" name="TextBox 6"/>
            <p:cNvSpPr txBox="1">
              <a:spLocks noChangeArrowheads="1"/>
            </p:cNvSpPr>
            <p:nvPr/>
          </p:nvSpPr>
          <p:spPr bwMode="auto">
            <a:xfrm>
              <a:off x="6255147" y="2986628"/>
              <a:ext cx="2435544" cy="61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r>
                <a:rPr lang="en-US" altLang="en-US" sz="3200" dirty="0">
                  <a:solidFill>
                    <a:schemeClr val="bg2">
                      <a:lumMod val="75000"/>
                    </a:schemeClr>
                  </a:solidFill>
                  <a:latin typeface="Calibri" pitchFamily="34" charset="0"/>
                </a:rPr>
                <a:t>Stratosphere</a:t>
              </a:r>
            </a:p>
          </p:txBody>
        </p:sp>
        <p:sp>
          <p:nvSpPr>
            <p:cNvPr id="30" name="Flowchart: Connector 29"/>
            <p:cNvSpPr/>
            <p:nvPr/>
          </p:nvSpPr>
          <p:spPr bwMode="auto">
            <a:xfrm>
              <a:off x="860425" y="2185988"/>
              <a:ext cx="4022725" cy="3840162"/>
            </a:xfrm>
            <a:prstGeom prst="flowChartConnector">
              <a:avLst/>
            </a:prstGeom>
            <a:noFill/>
            <a:ln w="12700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31" name="Oval 30"/>
            <p:cNvSpPr/>
            <p:nvPr/>
          </p:nvSpPr>
          <p:spPr bwMode="auto">
            <a:xfrm>
              <a:off x="1470025" y="2692400"/>
              <a:ext cx="2806700" cy="2809875"/>
            </a:xfrm>
            <a:prstGeom prst="ellipse">
              <a:avLst/>
            </a:prstGeom>
            <a:solidFill>
              <a:schemeClr val="bg1"/>
            </a:solidFill>
            <a:ln w="1524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33" name="Oval 32"/>
            <p:cNvSpPr/>
            <p:nvPr/>
          </p:nvSpPr>
          <p:spPr bwMode="auto">
            <a:xfrm>
              <a:off x="1771650" y="2908300"/>
              <a:ext cx="2195513" cy="2193925"/>
            </a:xfrm>
            <a:prstGeom prst="ellipse">
              <a:avLst/>
            </a:prstGeom>
            <a:solidFill>
              <a:schemeClr val="bg1"/>
            </a:solidFill>
            <a:ln w="381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bg1"/>
                </a:solidFill>
              </a:endParaRPr>
            </a:p>
          </p:txBody>
        </p:sp>
        <p:sp>
          <p:nvSpPr>
            <p:cNvPr id="34" name="Flowchart: Connector 33"/>
            <p:cNvSpPr/>
            <p:nvPr/>
          </p:nvSpPr>
          <p:spPr bwMode="auto">
            <a:xfrm>
              <a:off x="1917700" y="3052763"/>
              <a:ext cx="1871663" cy="1873250"/>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bg1"/>
                  </a:solidFill>
                </a:rPr>
                <a:t>EARTH</a:t>
              </a:r>
            </a:p>
          </p:txBody>
        </p:sp>
      </p:grpSp>
      <p:sp>
        <p:nvSpPr>
          <p:cNvPr id="2" name="Speech Bubble: Rectangle 1">
            <a:extLst>
              <a:ext uri="{FF2B5EF4-FFF2-40B4-BE49-F238E27FC236}">
                <a16:creationId xmlns:a16="http://schemas.microsoft.com/office/drawing/2014/main" xmlns="" id="{EFE08740-37DB-4442-8CA3-DBC7FDD68425}"/>
              </a:ext>
            </a:extLst>
          </p:cNvPr>
          <p:cNvSpPr/>
          <p:nvPr/>
        </p:nvSpPr>
        <p:spPr>
          <a:xfrm>
            <a:off x="845208" y="2164813"/>
            <a:ext cx="1253310" cy="612648"/>
          </a:xfrm>
          <a:prstGeom prst="wedgeRectCallout">
            <a:avLst>
              <a:gd name="adj1" fmla="val 108347"/>
              <a:gd name="adj2" fmla="val 95863"/>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30 Miles</a:t>
            </a:r>
          </a:p>
        </p:txBody>
      </p:sp>
      <p:sp>
        <p:nvSpPr>
          <p:cNvPr id="3" name="Speech Bubble: Rectangle 2">
            <a:extLst>
              <a:ext uri="{FF2B5EF4-FFF2-40B4-BE49-F238E27FC236}">
                <a16:creationId xmlns:a16="http://schemas.microsoft.com/office/drawing/2014/main" xmlns="" id="{5DB5E2AA-2C9E-4DC1-B3E4-6446DB368CDB}"/>
              </a:ext>
            </a:extLst>
          </p:cNvPr>
          <p:cNvSpPr/>
          <p:nvPr/>
        </p:nvSpPr>
        <p:spPr>
          <a:xfrm>
            <a:off x="914400" y="3581400"/>
            <a:ext cx="1184118" cy="612648"/>
          </a:xfrm>
          <a:prstGeom prst="wedgeRectCallout">
            <a:avLst>
              <a:gd name="adj1" fmla="val 152294"/>
              <a:gd name="adj2" fmla="val 3132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000" dirty="0">
                <a:solidFill>
                  <a:schemeClr val="bg1"/>
                </a:solidFill>
                <a:latin typeface="Arial" panose="020B0604020202020204" pitchFamily="34" charset="0"/>
                <a:cs typeface="Arial" panose="020B0604020202020204" pitchFamily="34" charset="0"/>
              </a:rPr>
              <a:t>7 Miles</a:t>
            </a:r>
          </a:p>
        </p:txBody>
      </p:sp>
      <p:cxnSp>
        <p:nvCxnSpPr>
          <p:cNvPr id="7" name="Straight Arrow Connector 6">
            <a:extLst>
              <a:ext uri="{FF2B5EF4-FFF2-40B4-BE49-F238E27FC236}">
                <a16:creationId xmlns:a16="http://schemas.microsoft.com/office/drawing/2014/main" xmlns="" id="{54DD9256-3E25-41A9-8688-E2E7C6D8F6B3}"/>
              </a:ext>
            </a:extLst>
          </p:cNvPr>
          <p:cNvCxnSpPr>
            <a:cxnSpLocks/>
          </p:cNvCxnSpPr>
          <p:nvPr/>
        </p:nvCxnSpPr>
        <p:spPr>
          <a:xfrm flipH="1">
            <a:off x="6349742" y="3657600"/>
            <a:ext cx="1498858" cy="457200"/>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537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OZONE DEPLETION POTENTIAL</a:t>
            </a:r>
          </a:p>
        </p:txBody>
      </p:sp>
      <p:sp>
        <p:nvSpPr>
          <p:cNvPr id="47107" name="Rectangle 3"/>
          <p:cNvSpPr>
            <a:spLocks noGrp="1" noChangeArrowheads="1"/>
          </p:cNvSpPr>
          <p:nvPr>
            <p:ph idx="1"/>
          </p:nvPr>
        </p:nvSpPr>
        <p:spPr>
          <a:xfrm>
            <a:off x="581192" y="2340401"/>
            <a:ext cx="11309338" cy="3877600"/>
          </a:xfrm>
        </p:spPr>
        <p:txBody>
          <a:bodyPr anchor="t">
            <a:normAutofit/>
          </a:bodyPr>
          <a:lstStyle/>
          <a:p>
            <a:pPr marL="0" indent="0">
              <a:buNone/>
            </a:pPr>
            <a:r>
              <a:rPr lang="en-US" dirty="0"/>
              <a:t>Ozone depletion potential (or ODP) measures the ability of a substance to destroy ozone in the stratosphere.</a:t>
            </a:r>
            <a:endParaRPr lang="en-US"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FE11F3-C1D5-438E-BB65-43EEA9F74AB4}"/>
              </a:ext>
            </a:extLst>
          </p:cNvPr>
          <p:cNvSpPr>
            <a:spLocks noGrp="1"/>
          </p:cNvSpPr>
          <p:nvPr>
            <p:ph type="title"/>
          </p:nvPr>
        </p:nvSpPr>
        <p:spPr/>
        <p:txBody>
          <a:bodyPr/>
          <a:lstStyle/>
          <a:p>
            <a:r>
              <a:rPr lang="en-US" altLang="en-US" dirty="0"/>
              <a:t>STRATOSPHERIC OZONE DEPLETION</a:t>
            </a:r>
            <a:endParaRPr lang="en-US" dirty="0"/>
          </a:p>
        </p:txBody>
      </p:sp>
      <p:sp>
        <p:nvSpPr>
          <p:cNvPr id="3" name="Content Placeholder 2">
            <a:extLst>
              <a:ext uri="{FF2B5EF4-FFF2-40B4-BE49-F238E27FC236}">
                <a16:creationId xmlns:a16="http://schemas.microsoft.com/office/drawing/2014/main" xmlns="" id="{6FBB6BC1-DDC6-4549-9F4C-308611CE2F61}"/>
              </a:ext>
            </a:extLst>
          </p:cNvPr>
          <p:cNvSpPr>
            <a:spLocks noGrp="1"/>
          </p:cNvSpPr>
          <p:nvPr>
            <p:ph idx="1"/>
          </p:nvPr>
        </p:nvSpPr>
        <p:spPr>
          <a:xfrm>
            <a:off x="440286" y="1981200"/>
            <a:ext cx="11446914" cy="1295400"/>
          </a:xfrm>
        </p:spPr>
        <p:txBody>
          <a:bodyPr anchor="t"/>
          <a:lstStyle/>
          <a:p>
            <a:pPr marL="0" indent="0">
              <a:buNone/>
            </a:pPr>
            <a:r>
              <a:rPr lang="en-US" dirty="0"/>
              <a:t>Ozone depletion in the stratosphere is a </a:t>
            </a:r>
            <a:r>
              <a:rPr lang="en-US" b="1" dirty="0">
                <a:solidFill>
                  <a:srgbClr val="FF0000"/>
                </a:solidFill>
              </a:rPr>
              <a:t>global problem </a:t>
            </a:r>
            <a:r>
              <a:rPr lang="en-US" dirty="0"/>
              <a:t>which affects everyone on the planet.</a:t>
            </a:r>
          </a:p>
          <a:p>
            <a:endParaRPr lang="en-US" dirty="0"/>
          </a:p>
        </p:txBody>
      </p:sp>
      <p:pic>
        <p:nvPicPr>
          <p:cNvPr id="4" name="Picture 3">
            <a:extLst>
              <a:ext uri="{FF2B5EF4-FFF2-40B4-BE49-F238E27FC236}">
                <a16:creationId xmlns:a16="http://schemas.microsoft.com/office/drawing/2014/main" xmlns="" id="{17839525-CFE7-40E9-965A-76CDCD3E41DA}"/>
              </a:ext>
            </a:extLst>
          </p:cNvPr>
          <p:cNvPicPr>
            <a:picLocks noChangeAspect="1"/>
          </p:cNvPicPr>
          <p:nvPr/>
        </p:nvPicPr>
        <p:blipFill>
          <a:blip r:embed="rId3"/>
          <a:stretch>
            <a:fillRect/>
          </a:stretch>
        </p:blipFill>
        <p:spPr>
          <a:xfrm>
            <a:off x="3252650" y="3190464"/>
            <a:ext cx="5822185" cy="2969009"/>
          </a:xfrm>
          <a:prstGeom prst="rect">
            <a:avLst/>
          </a:prstGeom>
        </p:spPr>
      </p:pic>
    </p:spTree>
    <p:extLst>
      <p:ext uri="{BB962C8B-B14F-4D97-AF65-F5344CB8AC3E}">
        <p14:creationId xmlns:p14="http://schemas.microsoft.com/office/powerpoint/2010/main" val="693732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STRATOSPHERIC OZONE DEPLETION</a:t>
            </a:r>
            <a:endParaRPr lang="en-US" dirty="0"/>
          </a:p>
        </p:txBody>
      </p:sp>
      <p:sp>
        <p:nvSpPr>
          <p:cNvPr id="3" name="Content Placeholder 2"/>
          <p:cNvSpPr>
            <a:spLocks noGrp="1"/>
          </p:cNvSpPr>
          <p:nvPr>
            <p:ph idx="1"/>
          </p:nvPr>
        </p:nvSpPr>
        <p:spPr>
          <a:xfrm>
            <a:off x="441331" y="2278244"/>
            <a:ext cx="11309338" cy="3877600"/>
          </a:xfrm>
        </p:spPr>
        <p:txBody>
          <a:bodyPr>
            <a:normAutofit/>
          </a:bodyPr>
          <a:lstStyle/>
          <a:p>
            <a:pPr marL="0" indent="0">
              <a:buNone/>
            </a:pPr>
            <a:r>
              <a:rPr lang="en-US" dirty="0"/>
              <a:t>One of the most serious results from the thinning and damaging of the stratospheric ozone layer is an increase in the rates of </a:t>
            </a:r>
            <a:r>
              <a:rPr lang="en-US" b="1" dirty="0">
                <a:solidFill>
                  <a:srgbClr val="FF0000"/>
                </a:solidFill>
              </a:rPr>
              <a:t>skin cancer</a:t>
            </a:r>
            <a:r>
              <a:rPr lang="en-US" dirty="0"/>
              <a:t> in humans.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48427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STRATOSPHERIC OZONE DEPLETION</a:t>
            </a:r>
            <a:endParaRPr lang="en-US" dirty="0"/>
          </a:p>
        </p:txBody>
      </p:sp>
      <p:sp>
        <p:nvSpPr>
          <p:cNvPr id="3" name="Content Placeholder 2"/>
          <p:cNvSpPr>
            <a:spLocks noGrp="1"/>
          </p:cNvSpPr>
          <p:nvPr>
            <p:ph idx="1"/>
          </p:nvPr>
        </p:nvSpPr>
        <p:spPr>
          <a:xfrm>
            <a:off x="441331" y="2278244"/>
            <a:ext cx="11309338" cy="2674756"/>
          </a:xfrm>
        </p:spPr>
        <p:txBody>
          <a:bodyPr>
            <a:normAutofit/>
          </a:bodyPr>
          <a:lstStyle/>
          <a:p>
            <a:pPr marL="0" indent="0">
              <a:buNone/>
            </a:pPr>
            <a:endParaRPr lang="en-US" dirty="0"/>
          </a:p>
          <a:p>
            <a:pPr marL="0" indent="0">
              <a:buNone/>
            </a:pPr>
            <a:r>
              <a:rPr lang="en-US" dirty="0"/>
              <a:t>Another human health effect that has increased from damage to the stratospheric ozone layer is the increase in cases of </a:t>
            </a:r>
            <a:r>
              <a:rPr lang="en-US" b="1" dirty="0">
                <a:solidFill>
                  <a:srgbClr val="FF0000"/>
                </a:solidFill>
              </a:rPr>
              <a:t>cataracts.</a:t>
            </a:r>
            <a:r>
              <a:rPr lang="en-US" dirty="0"/>
              <a:t> </a:t>
            </a:r>
          </a:p>
          <a:p>
            <a:pPr marL="0" indent="0">
              <a:buNone/>
            </a:pPr>
            <a:endParaRPr lang="en-US" dirty="0"/>
          </a:p>
        </p:txBody>
      </p:sp>
    </p:spTree>
    <p:extLst>
      <p:ext uri="{BB962C8B-B14F-4D97-AF65-F5344CB8AC3E}">
        <p14:creationId xmlns:p14="http://schemas.microsoft.com/office/powerpoint/2010/main" val="686091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STRATOSPHERIC OZONE DEPLETION</a:t>
            </a:r>
            <a:endParaRPr lang="en-US" dirty="0"/>
          </a:p>
        </p:txBody>
      </p:sp>
      <p:sp>
        <p:nvSpPr>
          <p:cNvPr id="3" name="Content Placeholder 2"/>
          <p:cNvSpPr>
            <a:spLocks noGrp="1"/>
          </p:cNvSpPr>
          <p:nvPr>
            <p:ph idx="1"/>
          </p:nvPr>
        </p:nvSpPr>
        <p:spPr>
          <a:xfrm>
            <a:off x="441331" y="2221502"/>
            <a:ext cx="11309338" cy="3877600"/>
          </a:xfrm>
        </p:spPr>
        <p:txBody>
          <a:bodyPr>
            <a:normAutofit/>
          </a:bodyPr>
          <a:lstStyle/>
          <a:p>
            <a:pPr marL="0" indent="0">
              <a:buNone/>
            </a:pPr>
            <a:r>
              <a:rPr lang="en-US" dirty="0"/>
              <a:t>Stratospheric ozone depletion can also have an effect on the environment, causing decreased crop yields and damage to marine organisms.  </a:t>
            </a:r>
          </a:p>
          <a:p>
            <a:pPr marL="0" indent="0">
              <a:buNone/>
            </a:pPr>
            <a:endParaRPr lang="en-US" dirty="0"/>
          </a:p>
        </p:txBody>
      </p:sp>
    </p:spTree>
    <p:extLst>
      <p:ext uri="{BB962C8B-B14F-4D97-AF65-F5344CB8AC3E}">
        <p14:creationId xmlns:p14="http://schemas.microsoft.com/office/powerpoint/2010/main" val="2243981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dirty="0"/>
              <a:t>STRATOSPHERIC OZONE DEPLETION</a:t>
            </a:r>
          </a:p>
        </p:txBody>
      </p:sp>
      <p:sp>
        <p:nvSpPr>
          <p:cNvPr id="44035" name="Rectangle 3"/>
          <p:cNvSpPr>
            <a:spLocks noGrp="1" noChangeArrowheads="1"/>
          </p:cNvSpPr>
          <p:nvPr>
            <p:ph idx="1"/>
          </p:nvPr>
        </p:nvSpPr>
        <p:spPr/>
        <p:txBody>
          <a:bodyPr anchor="t"/>
          <a:lstStyle/>
          <a:p>
            <a:pPr marL="0" indent="0">
              <a:buNone/>
            </a:pPr>
            <a:r>
              <a:rPr lang="en-US" altLang="en-US" b="1" dirty="0"/>
              <a:t>Source of Chlorine in the Stratosphere</a:t>
            </a:r>
          </a:p>
          <a:p>
            <a:pPr marL="0" indent="0">
              <a:buNone/>
            </a:pPr>
            <a:r>
              <a:rPr lang="en-US" altLang="en-US" dirty="0">
                <a:solidFill>
                  <a:srgbClr val="FF0000"/>
                </a:solidFill>
              </a:rPr>
              <a:t>Air samples taken over erupting volcanoes </a:t>
            </a:r>
            <a:r>
              <a:rPr lang="en-US" altLang="en-US" dirty="0">
                <a:solidFill>
                  <a:schemeClr val="tx2">
                    <a:lumMod val="75000"/>
                  </a:schemeClr>
                </a:solidFill>
              </a:rPr>
              <a:t>show that volcanoes contribute only a </a:t>
            </a:r>
            <a:r>
              <a:rPr lang="en-US" altLang="en-US" b="1" dirty="0">
                <a:solidFill>
                  <a:schemeClr val="tx2">
                    <a:lumMod val="75000"/>
                  </a:schemeClr>
                </a:solidFill>
              </a:rPr>
              <a:t>small quantity of Chlorine </a:t>
            </a:r>
            <a:r>
              <a:rPr lang="en-US" altLang="en-US" dirty="0">
                <a:solidFill>
                  <a:schemeClr val="tx2">
                    <a:lumMod val="75000"/>
                  </a:schemeClr>
                </a:solidFill>
              </a:rPr>
              <a:t>as compared to CFCs and HCFCs. </a:t>
            </a:r>
          </a:p>
          <a:p>
            <a:endParaRPr lang="en-US" altLang="en-US" dirty="0"/>
          </a:p>
          <a:p>
            <a:endParaRPr lang="en-US" altLang="en-US" dirty="0"/>
          </a:p>
        </p:txBody>
      </p:sp>
      <p:pic>
        <p:nvPicPr>
          <p:cNvPr id="44036" name="Picture 5" descr="volcano-clip-art-6.jpg"/>
          <p:cNvPicPr>
            <a:picLocks noChangeAspect="1" noChangeArrowheads="1"/>
          </p:cNvPicPr>
          <p:nvPr/>
        </p:nvPicPr>
        <p:blipFill rotWithShape="1">
          <a:blip r:embed="rId3">
            <a:extLst>
              <a:ext uri="{28A0092B-C50C-407E-A947-70E740481C1C}">
                <a14:useLocalDpi xmlns:a14="http://schemas.microsoft.com/office/drawing/2010/main" val="0"/>
              </a:ext>
            </a:extLst>
          </a:blip>
          <a:srcRect b="16653"/>
          <a:stretch/>
        </p:blipFill>
        <p:spPr bwMode="auto">
          <a:xfrm>
            <a:off x="7010400" y="3943747"/>
            <a:ext cx="3200400" cy="281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dirty="0"/>
              <a:t>STRATOSPHERIC OZONE DEPLETION</a:t>
            </a:r>
          </a:p>
        </p:txBody>
      </p:sp>
      <p:sp>
        <p:nvSpPr>
          <p:cNvPr id="45059" name="Rectangle 3"/>
          <p:cNvSpPr>
            <a:spLocks noGrp="1" noChangeArrowheads="1"/>
          </p:cNvSpPr>
          <p:nvPr>
            <p:ph idx="1"/>
          </p:nvPr>
        </p:nvSpPr>
        <p:spPr>
          <a:xfrm>
            <a:off x="441331" y="2133600"/>
            <a:ext cx="11309338" cy="4724400"/>
          </a:xfrm>
        </p:spPr>
        <p:txBody>
          <a:bodyPr anchor="t">
            <a:normAutofit/>
          </a:bodyPr>
          <a:lstStyle/>
          <a:p>
            <a:r>
              <a:rPr lang="en-US" altLang="en-US" dirty="0"/>
              <a:t>The rise in Chlorine measured in the stratosphere matches the rise in the amount of </a:t>
            </a:r>
            <a:r>
              <a:rPr lang="en-US" altLang="en-US" b="1" dirty="0">
                <a:solidFill>
                  <a:srgbClr val="FF0000"/>
                </a:solidFill>
              </a:rPr>
              <a:t>Fluorine</a:t>
            </a:r>
            <a:r>
              <a:rPr lang="en-US" altLang="en-US" dirty="0"/>
              <a:t>, which has different natural sources than Chlorine, over the past two decades. </a:t>
            </a:r>
          </a:p>
          <a:p>
            <a:pPr marL="0" indent="0">
              <a:buNone/>
            </a:pPr>
            <a:endParaRPr lang="en-US" altLang="en-US" dirty="0"/>
          </a:p>
          <a:p>
            <a:r>
              <a:rPr lang="en-US" altLang="en-US" dirty="0"/>
              <a:t>The rise in the amount of </a:t>
            </a:r>
            <a:r>
              <a:rPr lang="en-US" altLang="en-US" dirty="0">
                <a:solidFill>
                  <a:srgbClr val="FF0000"/>
                </a:solidFill>
              </a:rPr>
              <a:t>Chlorine </a:t>
            </a:r>
            <a:r>
              <a:rPr lang="en-US" altLang="en-US" dirty="0"/>
              <a:t>measured by NASA and other agencies in the stratosphere over the past twenty years matches the rise in CFC and HCFC emissions over the same period.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DA258-14CE-48C3-9052-39E915328A88}"/>
              </a:ext>
            </a:extLst>
          </p:cNvPr>
          <p:cNvSpPr>
            <a:spLocks noGrp="1"/>
          </p:cNvSpPr>
          <p:nvPr>
            <p:ph type="title"/>
          </p:nvPr>
        </p:nvSpPr>
        <p:spPr/>
        <p:txBody>
          <a:bodyPr/>
          <a:lstStyle/>
          <a:p>
            <a:r>
              <a:rPr lang="en-US" altLang="en-US" dirty="0"/>
              <a:t>STRATOSPHERIC OZONE DEPLETION</a:t>
            </a:r>
            <a:endParaRPr lang="en-US" dirty="0"/>
          </a:p>
        </p:txBody>
      </p:sp>
      <p:sp>
        <p:nvSpPr>
          <p:cNvPr id="3" name="Content Placeholder 2">
            <a:extLst>
              <a:ext uri="{FF2B5EF4-FFF2-40B4-BE49-F238E27FC236}">
                <a16:creationId xmlns:a16="http://schemas.microsoft.com/office/drawing/2014/main" xmlns="" id="{C9E14950-F47F-4B23-AFC9-1EA4BDFE53AF}"/>
              </a:ext>
            </a:extLst>
          </p:cNvPr>
          <p:cNvSpPr>
            <a:spLocks noGrp="1"/>
          </p:cNvSpPr>
          <p:nvPr>
            <p:ph idx="1"/>
          </p:nvPr>
        </p:nvSpPr>
        <p:spPr>
          <a:xfrm>
            <a:off x="440286" y="1981200"/>
            <a:ext cx="11309338" cy="3581400"/>
          </a:xfrm>
        </p:spPr>
        <p:txBody>
          <a:bodyPr/>
          <a:lstStyle/>
          <a:p>
            <a:pPr marL="0" indent="0">
              <a:buNone/>
            </a:pPr>
            <a:r>
              <a:rPr lang="en-US" dirty="0"/>
              <a:t>The evidence is clear, chlorine containing refrigerants have changed the natural balance, thus depleting the ozone layer. </a:t>
            </a:r>
          </a:p>
          <a:p>
            <a:endParaRPr lang="en-US" dirty="0"/>
          </a:p>
        </p:txBody>
      </p:sp>
      <p:sp>
        <p:nvSpPr>
          <p:cNvPr id="4" name="Rectangle 3">
            <a:extLst>
              <a:ext uri="{FF2B5EF4-FFF2-40B4-BE49-F238E27FC236}">
                <a16:creationId xmlns:a16="http://schemas.microsoft.com/office/drawing/2014/main" xmlns="" id="{92AAF04F-B422-4AD4-816A-C32EB793E83F}"/>
              </a:ext>
            </a:extLst>
          </p:cNvPr>
          <p:cNvSpPr/>
          <p:nvPr/>
        </p:nvSpPr>
        <p:spPr>
          <a:xfrm>
            <a:off x="2796739" y="4648200"/>
            <a:ext cx="5655714" cy="769441"/>
          </a:xfrm>
          <a:prstGeom prst="rect">
            <a:avLst/>
          </a:prstGeom>
        </p:spPr>
        <p:txBody>
          <a:bodyPr wrap="none">
            <a:spAutoFit/>
          </a:bodyPr>
          <a:lstStyle/>
          <a:p>
            <a:r>
              <a:rPr lang="en-US" dirty="0">
                <a:solidFill>
                  <a:srgbClr val="FF0000"/>
                </a:solidFill>
              </a:rPr>
              <a:t>Chlorine is the Culprit</a:t>
            </a:r>
          </a:p>
        </p:txBody>
      </p:sp>
    </p:spTree>
    <p:extLst>
      <p:ext uri="{BB962C8B-B14F-4D97-AF65-F5344CB8AC3E}">
        <p14:creationId xmlns:p14="http://schemas.microsoft.com/office/powerpoint/2010/main" val="375342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F400DE-527D-454C-A2FB-C1210216A607}"/>
              </a:ext>
            </a:extLst>
          </p:cNvPr>
          <p:cNvSpPr>
            <a:spLocks noGrp="1"/>
          </p:cNvSpPr>
          <p:nvPr>
            <p:ph type="title"/>
          </p:nvPr>
        </p:nvSpPr>
        <p:spPr/>
        <p:txBody>
          <a:bodyPr>
            <a:normAutofit/>
          </a:bodyPr>
          <a:lstStyle/>
          <a:p>
            <a:r>
              <a:rPr lang="en-US" dirty="0">
                <a:effectLst/>
              </a:rPr>
              <a:t>FEDERAL REGULATIONS</a:t>
            </a:r>
            <a:endParaRPr lang="en-US" dirty="0"/>
          </a:p>
        </p:txBody>
      </p:sp>
      <p:sp>
        <p:nvSpPr>
          <p:cNvPr id="3" name="Content Placeholder 2">
            <a:extLst>
              <a:ext uri="{FF2B5EF4-FFF2-40B4-BE49-F238E27FC236}">
                <a16:creationId xmlns:a16="http://schemas.microsoft.com/office/drawing/2014/main" xmlns="" id="{CBDE8818-21FA-4288-BB45-883F41E79D8F}"/>
              </a:ext>
            </a:extLst>
          </p:cNvPr>
          <p:cNvSpPr>
            <a:spLocks noGrp="1"/>
          </p:cNvSpPr>
          <p:nvPr>
            <p:ph idx="1"/>
          </p:nvPr>
        </p:nvSpPr>
        <p:spPr>
          <a:xfrm>
            <a:off x="440286" y="1981200"/>
            <a:ext cx="11309338" cy="4724400"/>
          </a:xfrm>
        </p:spPr>
        <p:txBody>
          <a:bodyPr>
            <a:normAutofit/>
          </a:bodyPr>
          <a:lstStyle/>
          <a:p>
            <a:r>
              <a:rPr lang="en-US" dirty="0"/>
              <a:t>Section 608 of the Clean Air Act requires all persons who maintain, service, repair, or dispose of appliances containing regulated refrigerants, be certified in proper refrigerant handling techniques as required by the National Recycling and Emission Reduction Program.  </a:t>
            </a:r>
          </a:p>
          <a:p>
            <a:r>
              <a:rPr lang="en-US" dirty="0">
                <a:solidFill>
                  <a:srgbClr val="418AB3"/>
                </a:solidFill>
              </a:rPr>
              <a:t>Regulated refrigerants currently include: CFC, HCFC, HFC, and HFO refrigerants.</a:t>
            </a:r>
          </a:p>
        </p:txBody>
      </p:sp>
    </p:spTree>
    <p:custDataLst>
      <p:tags r:id="rId1"/>
    </p:custDataLst>
    <p:extLst>
      <p:ext uri="{BB962C8B-B14F-4D97-AF65-F5344CB8AC3E}">
        <p14:creationId xmlns:p14="http://schemas.microsoft.com/office/powerpoint/2010/main" val="4205887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STRATOSPHERIC OZONE DEPLETION</a:t>
            </a:r>
          </a:p>
        </p:txBody>
      </p:sp>
      <p:sp>
        <p:nvSpPr>
          <p:cNvPr id="2" name="Content Placeholder 1">
            <a:extLst>
              <a:ext uri="{FF2B5EF4-FFF2-40B4-BE49-F238E27FC236}">
                <a16:creationId xmlns:a16="http://schemas.microsoft.com/office/drawing/2014/main" xmlns="" id="{780D43C6-ABEB-4D92-96D6-5FCB48AF670E}"/>
              </a:ext>
            </a:extLst>
          </p:cNvPr>
          <p:cNvSpPr>
            <a:spLocks noGrp="1"/>
          </p:cNvSpPr>
          <p:nvPr>
            <p:ph idx="1"/>
          </p:nvPr>
        </p:nvSpPr>
        <p:spPr>
          <a:xfrm>
            <a:off x="440286" y="1981200"/>
            <a:ext cx="11309338" cy="1030287"/>
          </a:xfrm>
        </p:spPr>
        <p:txBody>
          <a:bodyPr anchor="t"/>
          <a:lstStyle/>
          <a:p>
            <a:pPr marL="0" indent="0">
              <a:buNone/>
            </a:pPr>
            <a:r>
              <a:rPr lang="en-US" dirty="0"/>
              <a:t>An ozone molecule consists of</a:t>
            </a:r>
            <a:r>
              <a:rPr lang="en-US" dirty="0">
                <a:solidFill>
                  <a:srgbClr val="FF0000"/>
                </a:solidFill>
              </a:rPr>
              <a:t> three oxygen atoms </a:t>
            </a:r>
            <a:r>
              <a:rPr lang="en-US" dirty="0"/>
              <a:t>(O</a:t>
            </a:r>
            <a:r>
              <a:rPr lang="en-US" baseline="-25000" dirty="0"/>
              <a:t>3</a:t>
            </a:r>
            <a:r>
              <a:rPr lang="en-US" dirty="0"/>
              <a:t>).</a:t>
            </a:r>
          </a:p>
          <a:p>
            <a:pPr marL="0" indent="0">
              <a:buNone/>
            </a:pPr>
            <a:endParaRPr lang="en-US" dirty="0"/>
          </a:p>
        </p:txBody>
      </p:sp>
      <p:pic>
        <p:nvPicPr>
          <p:cNvPr id="3" name="Picture 2">
            <a:extLst>
              <a:ext uri="{FF2B5EF4-FFF2-40B4-BE49-F238E27FC236}">
                <a16:creationId xmlns:a16="http://schemas.microsoft.com/office/drawing/2014/main" xmlns="" id="{0B4874DE-6CCA-430B-B48E-1CCE5077C684}"/>
              </a:ext>
            </a:extLst>
          </p:cNvPr>
          <p:cNvPicPr>
            <a:picLocks noChangeAspect="1"/>
          </p:cNvPicPr>
          <p:nvPr/>
        </p:nvPicPr>
        <p:blipFill>
          <a:blip r:embed="rId3"/>
          <a:stretch>
            <a:fillRect/>
          </a:stretch>
        </p:blipFill>
        <p:spPr>
          <a:xfrm>
            <a:off x="2743200" y="2662956"/>
            <a:ext cx="3998375" cy="371807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r>
              <a:rPr lang="en-US" altLang="en-US" dirty="0"/>
              <a:t>STRATOSPHERIC OZONE DEPLETION</a:t>
            </a:r>
          </a:p>
        </p:txBody>
      </p:sp>
      <p:sp>
        <p:nvSpPr>
          <p:cNvPr id="37905" name="TextBox 37904"/>
          <p:cNvSpPr txBox="1"/>
          <p:nvPr/>
        </p:nvSpPr>
        <p:spPr>
          <a:xfrm rot="19195386">
            <a:off x="6284865" y="4086998"/>
            <a:ext cx="1716135" cy="406600"/>
          </a:xfrm>
          <a:prstGeom prst="rect">
            <a:avLst/>
          </a:prstGeom>
          <a:noFill/>
        </p:spPr>
        <p:txBody>
          <a:bodyPr wrap="none" rtlCol="0">
            <a:spAutoFit/>
          </a:bodyPr>
          <a:lstStyle/>
          <a:p>
            <a:r>
              <a:rPr lang="en-US" sz="2400" dirty="0">
                <a:latin typeface="+mn-lt"/>
              </a:rPr>
              <a:t>UV Radiation</a:t>
            </a:r>
          </a:p>
        </p:txBody>
      </p:sp>
      <p:grpSp>
        <p:nvGrpSpPr>
          <p:cNvPr id="4" name="Group 3">
            <a:extLst>
              <a:ext uri="{FF2B5EF4-FFF2-40B4-BE49-F238E27FC236}">
                <a16:creationId xmlns:a16="http://schemas.microsoft.com/office/drawing/2014/main" xmlns="" id="{D36C7519-5B77-40BD-8D17-96970354A101}"/>
              </a:ext>
            </a:extLst>
          </p:cNvPr>
          <p:cNvGrpSpPr/>
          <p:nvPr/>
        </p:nvGrpSpPr>
        <p:grpSpPr>
          <a:xfrm>
            <a:off x="1411831" y="2537737"/>
            <a:ext cx="5274664" cy="4015463"/>
            <a:chOff x="1411831" y="2537737"/>
            <a:chExt cx="5274664" cy="4015463"/>
          </a:xfrm>
        </p:grpSpPr>
        <p:grpSp>
          <p:nvGrpSpPr>
            <p:cNvPr id="37907" name="Group 37906"/>
            <p:cNvGrpSpPr/>
            <p:nvPr/>
          </p:nvGrpSpPr>
          <p:grpSpPr>
            <a:xfrm>
              <a:off x="2572662" y="2830851"/>
              <a:ext cx="1271243" cy="1257534"/>
              <a:chOff x="969867" y="4785360"/>
              <a:chExt cx="1499415" cy="1463040"/>
            </a:xfrm>
          </p:grpSpPr>
          <p:sp>
            <p:nvSpPr>
              <p:cNvPr id="61" name="Oval 60"/>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2" name="Oval 61"/>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3" name="Oval 62"/>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4" name="Oval 63"/>
              <p:cNvSpPr/>
              <p:nvPr/>
            </p:nvSpPr>
            <p:spPr bwMode="auto">
              <a:xfrm rot="10800000" flipV="1">
                <a:off x="1390650" y="5208032"/>
                <a:ext cx="763169" cy="6517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sp>
          <p:nvSpPr>
            <p:cNvPr id="93" name="TextBox 12"/>
            <p:cNvSpPr txBox="1">
              <a:spLocks noChangeArrowheads="1"/>
            </p:cNvSpPr>
            <p:nvPr/>
          </p:nvSpPr>
          <p:spPr bwMode="auto">
            <a:xfrm>
              <a:off x="2943620" y="6145411"/>
              <a:ext cx="2921131" cy="40778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800" dirty="0">
                  <a:latin typeface="Times New Roman" pitchFamily="18" charset="0"/>
                </a:rPr>
                <a:t>CFC Molecule</a:t>
              </a:r>
            </a:p>
          </p:txBody>
        </p:sp>
        <p:cxnSp>
          <p:nvCxnSpPr>
            <p:cNvPr id="90" name="Straight Connector 89"/>
            <p:cNvCxnSpPr>
              <a:cxnSpLocks/>
              <a:stCxn id="64" idx="3"/>
            </p:cNvCxnSpPr>
            <p:nvPr/>
          </p:nvCxnSpPr>
          <p:spPr>
            <a:xfrm>
              <a:off x="3481691" y="3672313"/>
              <a:ext cx="710038" cy="71911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097587" y="4708402"/>
              <a:ext cx="1053020" cy="6598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652022" y="4730251"/>
              <a:ext cx="1140824" cy="73684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41976" y="3682306"/>
              <a:ext cx="742718" cy="652156"/>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2249640" y="4848145"/>
              <a:ext cx="1271243" cy="1257534"/>
              <a:chOff x="969867" y="4785360"/>
              <a:chExt cx="1499415" cy="1463040"/>
            </a:xfrm>
          </p:grpSpPr>
          <p:sp>
            <p:nvSpPr>
              <p:cNvPr id="67" name="Oval 66"/>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8" name="Oval 67"/>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9" name="Oval 68"/>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0" name="Oval 69"/>
              <p:cNvSpPr/>
              <p:nvPr/>
            </p:nvSpPr>
            <p:spPr bwMode="auto">
              <a:xfrm rot="10800000" flipV="1">
                <a:off x="1390650" y="5219700"/>
                <a:ext cx="692749"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grpSp>
          <p:nvGrpSpPr>
            <p:cNvPr id="71" name="Group 70"/>
            <p:cNvGrpSpPr/>
            <p:nvPr/>
          </p:nvGrpSpPr>
          <p:grpSpPr>
            <a:xfrm>
              <a:off x="5415252" y="4926741"/>
              <a:ext cx="1271243" cy="1257534"/>
              <a:chOff x="969867" y="4785360"/>
              <a:chExt cx="1499415" cy="1463040"/>
            </a:xfrm>
          </p:grpSpPr>
          <p:sp>
            <p:nvSpPr>
              <p:cNvPr id="72" name="Oval 71"/>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3" name="Oval 72"/>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4" name="Oval 73"/>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5" name="Oval 74"/>
              <p:cNvSpPr/>
              <p:nvPr/>
            </p:nvSpPr>
            <p:spPr bwMode="auto">
              <a:xfrm rot="10800000" flipV="1">
                <a:off x="1390650" y="5219700"/>
                <a:ext cx="732017"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sp>
          <p:nvSpPr>
            <p:cNvPr id="77" name="Oval 76"/>
            <p:cNvSpPr/>
            <p:nvPr/>
          </p:nvSpPr>
          <p:spPr bwMode="auto">
            <a:xfrm>
              <a:off x="5453674" y="2896348"/>
              <a:ext cx="387626" cy="1257534"/>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9" name="Oval 78"/>
            <p:cNvSpPr/>
            <p:nvPr/>
          </p:nvSpPr>
          <p:spPr bwMode="auto">
            <a:xfrm rot="2860410">
              <a:off x="5503021" y="2907020"/>
              <a:ext cx="392979" cy="1240403"/>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2" name="Group 1"/>
            <p:cNvGrpSpPr/>
            <p:nvPr/>
          </p:nvGrpSpPr>
          <p:grpSpPr>
            <a:xfrm>
              <a:off x="5048470" y="3269678"/>
              <a:ext cx="1240403" cy="550171"/>
              <a:chOff x="5358585" y="2800682"/>
              <a:chExt cx="1463040" cy="640080"/>
            </a:xfrm>
          </p:grpSpPr>
          <p:sp>
            <p:nvSpPr>
              <p:cNvPr id="78" name="Oval 77"/>
              <p:cNvSpPr/>
              <p:nvPr/>
            </p:nvSpPr>
            <p:spPr bwMode="auto">
              <a:xfrm rot="18559005">
                <a:off x="5861505" y="2379963"/>
                <a:ext cx="457200" cy="146304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0" name="Oval 79"/>
              <p:cNvSpPr/>
              <p:nvPr/>
            </p:nvSpPr>
            <p:spPr bwMode="auto">
              <a:xfrm rot="10800000" flipV="1">
                <a:off x="5779368" y="2800682"/>
                <a:ext cx="640080" cy="640080"/>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FL</a:t>
                </a:r>
              </a:p>
            </p:txBody>
          </p:sp>
        </p:grpSp>
        <p:sp>
          <p:nvSpPr>
            <p:cNvPr id="83" name="Oval 82"/>
            <p:cNvSpPr/>
            <p:nvPr/>
          </p:nvSpPr>
          <p:spPr bwMode="auto">
            <a:xfrm>
              <a:off x="4083640" y="3693090"/>
              <a:ext cx="542676" cy="1964897"/>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4" name="Oval 83"/>
            <p:cNvSpPr/>
            <p:nvPr/>
          </p:nvSpPr>
          <p:spPr bwMode="auto">
            <a:xfrm rot="18559005">
              <a:off x="4090698" y="3740112"/>
              <a:ext cx="550171" cy="193813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5" name="Oval 84"/>
            <p:cNvSpPr/>
            <p:nvPr/>
          </p:nvSpPr>
          <p:spPr bwMode="auto">
            <a:xfrm rot="2860410">
              <a:off x="4107478" y="3642882"/>
              <a:ext cx="550171" cy="193813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6" name="Oval 85"/>
            <p:cNvSpPr/>
            <p:nvPr/>
          </p:nvSpPr>
          <p:spPr bwMode="auto">
            <a:xfrm rot="10800000" flipV="1">
              <a:off x="3864755" y="4171033"/>
              <a:ext cx="977578" cy="971689"/>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dirty="0">
                  <a:solidFill>
                    <a:schemeClr val="bg1"/>
                  </a:solidFill>
                </a:rPr>
                <a:t>CARBON</a:t>
              </a:r>
              <a:endParaRPr lang="en-US" sz="700" dirty="0">
                <a:solidFill>
                  <a:schemeClr val="bg1"/>
                </a:solidFill>
              </a:endParaRPr>
            </a:p>
          </p:txBody>
        </p:sp>
        <p:sp>
          <p:nvSpPr>
            <p:cNvPr id="94" name="TextBox 93"/>
            <p:cNvSpPr txBox="1"/>
            <p:nvPr/>
          </p:nvSpPr>
          <p:spPr>
            <a:xfrm>
              <a:off x="1411831" y="3230590"/>
              <a:ext cx="1266673" cy="481474"/>
            </a:xfrm>
            <a:prstGeom prst="rect">
              <a:avLst/>
            </a:prstGeom>
            <a:noFill/>
          </p:spPr>
          <p:txBody>
            <a:bodyPr wrap="none" rtlCol="0" anchor="ctr" anchorCtr="0">
              <a:spAutoFit/>
            </a:bodyPr>
            <a:lstStyle/>
            <a:p>
              <a:r>
                <a:rPr lang="en-US" sz="2800" dirty="0">
                  <a:latin typeface="+mn-lt"/>
                </a:rPr>
                <a:t>Chlorine</a:t>
              </a:r>
            </a:p>
          </p:txBody>
        </p:sp>
        <p:sp>
          <p:nvSpPr>
            <p:cNvPr id="37906" name="TextBox 37905"/>
            <p:cNvSpPr txBox="1"/>
            <p:nvPr/>
          </p:nvSpPr>
          <p:spPr>
            <a:xfrm>
              <a:off x="4166553" y="2537737"/>
              <a:ext cx="1244083" cy="481474"/>
            </a:xfrm>
            <a:prstGeom prst="rect">
              <a:avLst/>
            </a:prstGeom>
            <a:noFill/>
          </p:spPr>
          <p:txBody>
            <a:bodyPr wrap="none" rtlCol="0" anchor="ctr" anchorCtr="0">
              <a:spAutoFit/>
            </a:bodyPr>
            <a:lstStyle/>
            <a:p>
              <a:r>
                <a:rPr lang="en-US" sz="2800" dirty="0">
                  <a:latin typeface="+mn-lt"/>
                </a:rPr>
                <a:t>Fluorine</a:t>
              </a:r>
            </a:p>
          </p:txBody>
        </p:sp>
      </p:grpSp>
      <p:pic>
        <p:nvPicPr>
          <p:cNvPr id="10" name="Picture 9">
            <a:extLst>
              <a:ext uri="{FF2B5EF4-FFF2-40B4-BE49-F238E27FC236}">
                <a16:creationId xmlns:a16="http://schemas.microsoft.com/office/drawing/2014/main" xmlns="" id="{693B62A3-5F73-4A02-BF91-504260889C6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rot="19212108">
            <a:off x="7450249" y="1659049"/>
            <a:ext cx="2199522" cy="2199522"/>
          </a:xfrm>
          <a:prstGeom prst="rect">
            <a:avLst/>
          </a:prstGeom>
        </p:spPr>
      </p:pic>
      <p:cxnSp>
        <p:nvCxnSpPr>
          <p:cNvPr id="29" name="Straight Arrow Connector 28">
            <a:extLst>
              <a:ext uri="{FF2B5EF4-FFF2-40B4-BE49-F238E27FC236}">
                <a16:creationId xmlns:a16="http://schemas.microsoft.com/office/drawing/2014/main" xmlns="" id="{A9B60F90-6E3D-4E15-A909-AA21DE421C74}"/>
              </a:ext>
            </a:extLst>
          </p:cNvPr>
          <p:cNvCxnSpPr>
            <a:cxnSpLocks/>
          </p:cNvCxnSpPr>
          <p:nvPr/>
        </p:nvCxnSpPr>
        <p:spPr>
          <a:xfrm flipH="1">
            <a:off x="5027991" y="3431839"/>
            <a:ext cx="2704473" cy="222614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110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r>
              <a:rPr lang="en-US" altLang="en-US" dirty="0"/>
              <a:t>STRATOSPHERIC OZONE DEPLETION</a:t>
            </a:r>
          </a:p>
        </p:txBody>
      </p:sp>
      <p:sp>
        <p:nvSpPr>
          <p:cNvPr id="3" name="Content Placeholder 2">
            <a:extLst>
              <a:ext uri="{FF2B5EF4-FFF2-40B4-BE49-F238E27FC236}">
                <a16:creationId xmlns:a16="http://schemas.microsoft.com/office/drawing/2014/main" xmlns="" id="{37AD03D2-1569-4236-A1B0-D2C5C299B592}"/>
              </a:ext>
            </a:extLst>
          </p:cNvPr>
          <p:cNvSpPr>
            <a:spLocks noGrp="1"/>
          </p:cNvSpPr>
          <p:nvPr>
            <p:ph idx="1"/>
          </p:nvPr>
        </p:nvSpPr>
        <p:spPr>
          <a:xfrm>
            <a:off x="441331" y="1923087"/>
            <a:ext cx="11309338" cy="3877600"/>
          </a:xfrm>
        </p:spPr>
        <p:txBody>
          <a:bodyPr anchor="t"/>
          <a:lstStyle/>
          <a:p>
            <a:pPr marL="0" indent="0">
              <a:buNone/>
            </a:pPr>
            <a:r>
              <a:rPr lang="en-US" dirty="0"/>
              <a:t>When CFCs and HCFCs reach the stratosphere, the sun’s UV radiation causes them to break apart.</a:t>
            </a:r>
          </a:p>
          <a:p>
            <a:endParaRPr lang="en-US" dirty="0"/>
          </a:p>
        </p:txBody>
      </p:sp>
      <p:grpSp>
        <p:nvGrpSpPr>
          <p:cNvPr id="4" name="Group 3">
            <a:extLst>
              <a:ext uri="{FF2B5EF4-FFF2-40B4-BE49-F238E27FC236}">
                <a16:creationId xmlns:a16="http://schemas.microsoft.com/office/drawing/2014/main" xmlns="" id="{1BB51ABB-03E5-4258-918A-970636A33CC2}"/>
              </a:ext>
            </a:extLst>
          </p:cNvPr>
          <p:cNvGrpSpPr/>
          <p:nvPr/>
        </p:nvGrpSpPr>
        <p:grpSpPr>
          <a:xfrm>
            <a:off x="1524000" y="3276600"/>
            <a:ext cx="8488690" cy="3216275"/>
            <a:chOff x="1828800" y="2955925"/>
            <a:chExt cx="8488690" cy="3216275"/>
          </a:xfrm>
        </p:grpSpPr>
        <p:sp>
          <p:nvSpPr>
            <p:cNvPr id="39941" name="TextBox 3"/>
            <p:cNvSpPr txBox="1">
              <a:spLocks noChangeArrowheads="1"/>
            </p:cNvSpPr>
            <p:nvPr/>
          </p:nvSpPr>
          <p:spPr bwMode="auto">
            <a:xfrm>
              <a:off x="1851719" y="4949401"/>
              <a:ext cx="1582357" cy="830997"/>
            </a:xfrm>
            <a:prstGeom prst="rect">
              <a:avLst/>
            </a:prstGeom>
            <a:noFill/>
            <a:ln>
              <a:noFill/>
            </a:ln>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Chlorine </a:t>
              </a:r>
            </a:p>
            <a:p>
              <a:pPr algn="ctr" eaLnBrk="1" hangingPunct="1">
                <a:spcBef>
                  <a:spcPct val="0"/>
                </a:spcBef>
                <a:buFontTx/>
                <a:buNone/>
              </a:pPr>
              <a:r>
                <a:rPr lang="en-US" altLang="en-US" sz="2400" dirty="0">
                  <a:latin typeface="Times New Roman" pitchFamily="18" charset="0"/>
                </a:rPr>
                <a:t>Atom</a:t>
              </a:r>
            </a:p>
          </p:txBody>
        </p:sp>
        <p:sp>
          <p:nvSpPr>
            <p:cNvPr id="39942" name="TextBox 18"/>
            <p:cNvSpPr txBox="1">
              <a:spLocks noChangeArrowheads="1"/>
            </p:cNvSpPr>
            <p:nvPr/>
          </p:nvSpPr>
          <p:spPr bwMode="auto">
            <a:xfrm>
              <a:off x="3886648" y="4971974"/>
              <a:ext cx="2766876" cy="1200226"/>
            </a:xfrm>
            <a:prstGeom prst="rect">
              <a:avLst/>
            </a:prstGeom>
            <a:noFill/>
            <a:ln>
              <a:noFill/>
            </a:ln>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solidFill>
                    <a:srgbClr val="FF0000"/>
                  </a:solidFill>
                  <a:latin typeface="Times New Roman" pitchFamily="18" charset="0"/>
                </a:rPr>
                <a:t>Ozone Molecule</a:t>
              </a:r>
            </a:p>
            <a:p>
              <a:pPr algn="ctr" eaLnBrk="1" hangingPunct="1">
                <a:spcBef>
                  <a:spcPct val="0"/>
                </a:spcBef>
                <a:buFontTx/>
                <a:buNone/>
              </a:pPr>
              <a:r>
                <a:rPr lang="en-US" altLang="en-US" sz="2400" dirty="0">
                  <a:solidFill>
                    <a:srgbClr val="FF0000"/>
                  </a:solidFill>
                  <a:latin typeface="Times New Roman" pitchFamily="18" charset="0"/>
                </a:rPr>
                <a:t>Made of up 3</a:t>
              </a:r>
            </a:p>
            <a:p>
              <a:pPr algn="ctr" eaLnBrk="1" hangingPunct="1">
                <a:spcBef>
                  <a:spcPct val="0"/>
                </a:spcBef>
                <a:buFontTx/>
                <a:buNone/>
              </a:pPr>
              <a:r>
                <a:rPr lang="en-US" altLang="en-US" sz="2400" dirty="0">
                  <a:solidFill>
                    <a:srgbClr val="FF0000"/>
                  </a:solidFill>
                  <a:latin typeface="Times New Roman" pitchFamily="18" charset="0"/>
                </a:rPr>
                <a:t>Oxygen Atoms</a:t>
              </a:r>
            </a:p>
          </p:txBody>
        </p:sp>
        <p:sp>
          <p:nvSpPr>
            <p:cNvPr id="39943" name="TextBox 20"/>
            <p:cNvSpPr txBox="1">
              <a:spLocks noChangeArrowheads="1"/>
            </p:cNvSpPr>
            <p:nvPr/>
          </p:nvSpPr>
          <p:spPr bwMode="auto">
            <a:xfrm>
              <a:off x="6830550" y="4949401"/>
              <a:ext cx="1577614" cy="830997"/>
            </a:xfrm>
            <a:prstGeom prst="rect">
              <a:avLst/>
            </a:prstGeom>
            <a:noFill/>
            <a:ln>
              <a:noFill/>
            </a:ln>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solidFill>
                    <a:srgbClr val="FF0000"/>
                  </a:solidFill>
                  <a:latin typeface="Times New Roman" pitchFamily="18" charset="0"/>
                </a:rPr>
                <a:t>Chlorine </a:t>
              </a:r>
            </a:p>
            <a:p>
              <a:pPr algn="ctr" eaLnBrk="1" hangingPunct="1">
                <a:spcBef>
                  <a:spcPct val="0"/>
                </a:spcBef>
                <a:buFontTx/>
                <a:buNone/>
              </a:pPr>
              <a:r>
                <a:rPr lang="en-US" altLang="en-US" sz="2400" dirty="0">
                  <a:solidFill>
                    <a:srgbClr val="FF0000"/>
                  </a:solidFill>
                  <a:latin typeface="Times New Roman" pitchFamily="18" charset="0"/>
                </a:rPr>
                <a:t>Monoxide</a:t>
              </a:r>
            </a:p>
          </p:txBody>
        </p:sp>
        <p:sp>
          <p:nvSpPr>
            <p:cNvPr id="39944" name="TextBox 22"/>
            <p:cNvSpPr txBox="1">
              <a:spLocks noChangeArrowheads="1"/>
            </p:cNvSpPr>
            <p:nvPr/>
          </p:nvSpPr>
          <p:spPr bwMode="auto">
            <a:xfrm>
              <a:off x="8936984" y="4994377"/>
              <a:ext cx="1380506" cy="830997"/>
            </a:xfrm>
            <a:prstGeom prst="rect">
              <a:avLst/>
            </a:prstGeom>
            <a:noFill/>
            <a:ln>
              <a:noFill/>
            </a:ln>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Diatomic</a:t>
              </a:r>
            </a:p>
            <a:p>
              <a:pPr algn="ctr" eaLnBrk="1" hangingPunct="1">
                <a:spcBef>
                  <a:spcPct val="0"/>
                </a:spcBef>
                <a:buFontTx/>
                <a:buNone/>
              </a:pPr>
              <a:r>
                <a:rPr lang="en-US" altLang="en-US" sz="2400" dirty="0">
                  <a:latin typeface="Times New Roman" pitchFamily="18" charset="0"/>
                </a:rPr>
                <a:t>Oxygen</a:t>
              </a:r>
            </a:p>
          </p:txBody>
        </p:sp>
        <p:sp>
          <p:nvSpPr>
            <p:cNvPr id="9" name="Right Arrow 8"/>
            <p:cNvSpPr/>
            <p:nvPr/>
          </p:nvSpPr>
          <p:spPr bwMode="auto">
            <a:xfrm>
              <a:off x="5962650" y="3646489"/>
              <a:ext cx="977900" cy="4857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chemeClr val="tx1"/>
                  </a:solidFill>
                </a:ln>
              </a:endParaRPr>
            </a:p>
          </p:txBody>
        </p:sp>
        <p:sp>
          <p:nvSpPr>
            <p:cNvPr id="37" name="Oval 36"/>
            <p:cNvSpPr/>
            <p:nvPr/>
          </p:nvSpPr>
          <p:spPr bwMode="auto">
            <a:xfrm>
              <a:off x="6972566" y="4197351"/>
              <a:ext cx="674681" cy="704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t>Cl</a:t>
              </a:r>
            </a:p>
          </p:txBody>
        </p:sp>
        <p:sp>
          <p:nvSpPr>
            <p:cNvPr id="39" name="Minus 38"/>
            <p:cNvSpPr/>
            <p:nvPr/>
          </p:nvSpPr>
          <p:spPr bwMode="auto">
            <a:xfrm rot="17805362">
              <a:off x="7054057" y="3575845"/>
              <a:ext cx="1103313" cy="561975"/>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5" name="Oval 44"/>
            <p:cNvSpPr/>
            <p:nvPr/>
          </p:nvSpPr>
          <p:spPr bwMode="auto">
            <a:xfrm>
              <a:off x="7620000" y="2990850"/>
              <a:ext cx="539750" cy="522288"/>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44" name="Minus 43"/>
            <p:cNvSpPr/>
            <p:nvPr/>
          </p:nvSpPr>
          <p:spPr bwMode="auto">
            <a:xfrm rot="16200000">
              <a:off x="9066213" y="3752850"/>
              <a:ext cx="1122362" cy="509588"/>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7" name="Oval 46"/>
            <p:cNvSpPr/>
            <p:nvPr/>
          </p:nvSpPr>
          <p:spPr bwMode="auto">
            <a:xfrm>
              <a:off x="9312276" y="3021014"/>
              <a:ext cx="582613" cy="58102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48" name="Oval 47"/>
            <p:cNvSpPr/>
            <p:nvPr/>
          </p:nvSpPr>
          <p:spPr bwMode="auto">
            <a:xfrm>
              <a:off x="9329738" y="4419601"/>
              <a:ext cx="582612" cy="58102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grpSp>
          <p:nvGrpSpPr>
            <p:cNvPr id="2" name="Group 1"/>
            <p:cNvGrpSpPr/>
            <p:nvPr/>
          </p:nvGrpSpPr>
          <p:grpSpPr>
            <a:xfrm>
              <a:off x="1828800" y="2955925"/>
              <a:ext cx="3816350" cy="1817688"/>
              <a:chOff x="304800" y="2955925"/>
              <a:chExt cx="3816350" cy="1817688"/>
            </a:xfrm>
          </p:grpSpPr>
          <p:sp>
            <p:nvSpPr>
              <p:cNvPr id="26" name="Oval 25"/>
              <p:cNvSpPr/>
              <p:nvPr/>
            </p:nvSpPr>
            <p:spPr bwMode="auto">
              <a:xfrm>
                <a:off x="2473325" y="3605213"/>
                <a:ext cx="541338" cy="52387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t>O</a:t>
                </a:r>
              </a:p>
            </p:txBody>
          </p:sp>
          <p:sp>
            <p:nvSpPr>
              <p:cNvPr id="27" name="Oval 26"/>
              <p:cNvSpPr/>
              <p:nvPr/>
            </p:nvSpPr>
            <p:spPr bwMode="auto">
              <a:xfrm>
                <a:off x="3581400" y="2955925"/>
                <a:ext cx="539750" cy="52387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28" name="Oval 27"/>
              <p:cNvSpPr/>
              <p:nvPr/>
            </p:nvSpPr>
            <p:spPr bwMode="auto">
              <a:xfrm>
                <a:off x="3581400" y="4251325"/>
                <a:ext cx="539750" cy="522288"/>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t>O</a:t>
                </a:r>
              </a:p>
            </p:txBody>
          </p:sp>
          <p:sp>
            <p:nvSpPr>
              <p:cNvPr id="29" name="Minus 28"/>
              <p:cNvSpPr/>
              <p:nvPr/>
            </p:nvSpPr>
            <p:spPr bwMode="auto">
              <a:xfrm rot="16200000">
                <a:off x="3336132" y="3650456"/>
                <a:ext cx="1047750" cy="433387"/>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0" name="Minus 29"/>
              <p:cNvSpPr/>
              <p:nvPr/>
            </p:nvSpPr>
            <p:spPr bwMode="auto">
              <a:xfrm rot="12770099">
                <a:off x="2789238" y="3971925"/>
                <a:ext cx="1027112" cy="419100"/>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1" name="Minus 30"/>
              <p:cNvSpPr/>
              <p:nvPr/>
            </p:nvSpPr>
            <p:spPr bwMode="auto">
              <a:xfrm rot="19693619">
                <a:off x="2790825" y="3349625"/>
                <a:ext cx="1025525" cy="417513"/>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4" name="TextBox 33"/>
              <p:cNvSpPr txBox="1"/>
              <p:nvPr/>
            </p:nvSpPr>
            <p:spPr bwMode="auto">
              <a:xfrm>
                <a:off x="812800" y="4222750"/>
                <a:ext cx="423863" cy="461963"/>
              </a:xfrm>
              <a:prstGeom prst="rect">
                <a:avLst/>
              </a:prstGeom>
              <a:noFill/>
            </p:spPr>
            <p:txBody>
              <a:bodyPr wrap="none">
                <a:spAutoFit/>
              </a:bodyPr>
              <a:lstStyle/>
              <a:p>
                <a:pPr>
                  <a:defRPr/>
                </a:pPr>
                <a:r>
                  <a:rPr lang="en-US" sz="2400" dirty="0">
                    <a:solidFill>
                      <a:srgbClr val="FF0000"/>
                    </a:solidFill>
                    <a:latin typeface="+mj-lt"/>
                  </a:rPr>
                  <a:t>Cl</a:t>
                </a:r>
              </a:p>
            </p:txBody>
          </p:sp>
          <p:sp>
            <p:nvSpPr>
              <p:cNvPr id="8" name="Plus 7"/>
              <p:cNvSpPr/>
              <p:nvPr/>
            </p:nvSpPr>
            <p:spPr bwMode="auto">
              <a:xfrm>
                <a:off x="1743075" y="3616325"/>
                <a:ext cx="549275" cy="547688"/>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39960" name="Group 56"/>
              <p:cNvGrpSpPr>
                <a:grpSpLocks/>
              </p:cNvGrpSpPr>
              <p:nvPr/>
            </p:nvGrpSpPr>
            <p:grpSpPr bwMode="auto">
              <a:xfrm>
                <a:off x="304800" y="3146710"/>
                <a:ext cx="1438889" cy="1504958"/>
                <a:chOff x="909828" y="2555960"/>
                <a:chExt cx="2420019" cy="2397040"/>
              </a:xfrm>
            </p:grpSpPr>
            <p:sp>
              <p:nvSpPr>
                <p:cNvPr id="58" name="Oval 57"/>
                <p:cNvSpPr/>
                <p:nvPr/>
              </p:nvSpPr>
              <p:spPr>
                <a:xfrm>
                  <a:off x="1676108" y="2555506"/>
                  <a:ext cx="913127" cy="2397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9" name="Oval 58"/>
                <p:cNvSpPr/>
                <p:nvPr/>
              </p:nvSpPr>
              <p:spPr>
                <a:xfrm rot="18559005">
                  <a:off x="1673676" y="2581828"/>
                  <a:ext cx="915321" cy="23949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0" name="Oval 59"/>
                <p:cNvSpPr/>
                <p:nvPr/>
              </p:nvSpPr>
              <p:spPr>
                <a:xfrm rot="2860410">
                  <a:off x="1649646" y="2533785"/>
                  <a:ext cx="915321" cy="2394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1" name="Oval 60"/>
                <p:cNvSpPr/>
                <p:nvPr/>
              </p:nvSpPr>
              <p:spPr>
                <a:xfrm>
                  <a:off x="1889705" y="3536568"/>
                  <a:ext cx="456563" cy="4576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n-US" altLang="en-US" dirty="0"/>
              <a:t>STRATOSPHERIC OZONE DEPLETION</a:t>
            </a:r>
          </a:p>
        </p:txBody>
      </p:sp>
      <p:sp>
        <p:nvSpPr>
          <p:cNvPr id="43011" name="Content Placeholder 1"/>
          <p:cNvSpPr>
            <a:spLocks noGrp="1"/>
          </p:cNvSpPr>
          <p:nvPr>
            <p:ph idx="1"/>
          </p:nvPr>
        </p:nvSpPr>
        <p:spPr>
          <a:xfrm>
            <a:off x="440286" y="1981200"/>
            <a:ext cx="7713114" cy="3877600"/>
          </a:xfrm>
        </p:spPr>
        <p:txBody>
          <a:bodyPr anchor="t">
            <a:normAutofit lnSpcReduction="10000"/>
          </a:bodyPr>
          <a:lstStyle/>
          <a:p>
            <a:pPr marL="0" indent="0">
              <a:buNone/>
            </a:pPr>
            <a:r>
              <a:rPr lang="en-US" altLang="en-US" dirty="0"/>
              <a:t>The </a:t>
            </a:r>
            <a:r>
              <a:rPr lang="en-US" altLang="en-US" dirty="0">
                <a:solidFill>
                  <a:srgbClr val="FF0000"/>
                </a:solidFill>
              </a:rPr>
              <a:t>chlorine monoxide </a:t>
            </a:r>
            <a:r>
              <a:rPr lang="en-US" altLang="en-US" dirty="0"/>
              <a:t>will collide with another ozone molecule, releasing its Oxygen atom, forming two O</a:t>
            </a:r>
            <a:r>
              <a:rPr lang="en-US" altLang="en-US" dirty="0">
                <a:latin typeface="Calibri" panose="020F0502020204030204" pitchFamily="34" charset="0"/>
                <a:cs typeface="Calibri" panose="020F0502020204030204" pitchFamily="34" charset="0"/>
              </a:rPr>
              <a:t>₂</a:t>
            </a:r>
            <a:r>
              <a:rPr lang="en-US" altLang="en-US" dirty="0"/>
              <a:t> molecules, leaving the chlorine free to attack another ozone molecule.  </a:t>
            </a:r>
          </a:p>
          <a:p>
            <a:pPr marL="0" indent="0">
              <a:buNone/>
            </a:pPr>
            <a:r>
              <a:rPr lang="en-US" altLang="en-US" dirty="0"/>
              <a:t>A single chlorine atom can last in the Stratosphere for 120 years destroying up to </a:t>
            </a:r>
            <a:r>
              <a:rPr lang="en-US" altLang="en-US" dirty="0">
                <a:solidFill>
                  <a:srgbClr val="FF0000"/>
                </a:solidFill>
              </a:rPr>
              <a:t>100,000 ozone molecules</a:t>
            </a:r>
            <a:r>
              <a:rPr lang="en-US" altLang="en-US" dirty="0"/>
              <a:t>. </a:t>
            </a:r>
          </a:p>
        </p:txBody>
      </p:sp>
      <p:sp>
        <p:nvSpPr>
          <p:cNvPr id="43012" name="Rectangle 3"/>
          <p:cNvSpPr>
            <a:spLocks noChangeArrowheads="1"/>
          </p:cNvSpPr>
          <p:nvPr/>
        </p:nvSpPr>
        <p:spPr bwMode="auto">
          <a:xfrm>
            <a:off x="8610600" y="4038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800" b="0" dirty="0">
                <a:latin typeface="Times New Roman" pitchFamily="18" charset="0"/>
              </a:rPr>
              <a:t> </a:t>
            </a:r>
            <a:endParaRPr lang="en-US" altLang="en-US" sz="4400" i="1" dirty="0">
              <a:latin typeface="Times New Roman" pitchFamily="18" charset="0"/>
            </a:endParaRPr>
          </a:p>
        </p:txBody>
      </p:sp>
      <p:grpSp>
        <p:nvGrpSpPr>
          <p:cNvPr id="5" name="Group 4"/>
          <p:cNvGrpSpPr/>
          <p:nvPr/>
        </p:nvGrpSpPr>
        <p:grpSpPr>
          <a:xfrm>
            <a:off x="8514726" y="1988572"/>
            <a:ext cx="1499415" cy="1463040"/>
            <a:chOff x="969867" y="4785360"/>
            <a:chExt cx="1499415" cy="1463040"/>
          </a:xfrm>
        </p:grpSpPr>
        <p:sp>
          <p:nvSpPr>
            <p:cNvPr id="6" name="Oval 5"/>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 name="Oval 6"/>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 name="Oval 7"/>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 name="Oval 8"/>
            <p:cNvSpPr/>
            <p:nvPr/>
          </p:nvSpPr>
          <p:spPr bwMode="auto">
            <a:xfrm rot="10800000" flipV="1">
              <a:off x="1390650" y="5219700"/>
              <a:ext cx="640080"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grpSp>
        <p:nvGrpSpPr>
          <p:cNvPr id="3" name="Group 2"/>
          <p:cNvGrpSpPr/>
          <p:nvPr/>
        </p:nvGrpSpPr>
        <p:grpSpPr>
          <a:xfrm>
            <a:off x="8729737" y="3264135"/>
            <a:ext cx="3200400" cy="2329870"/>
            <a:chOff x="4155842" y="3198874"/>
            <a:chExt cx="2619946" cy="2758569"/>
          </a:xfrm>
        </p:grpSpPr>
        <p:grpSp>
          <p:nvGrpSpPr>
            <p:cNvPr id="10" name="Group 9"/>
            <p:cNvGrpSpPr/>
            <p:nvPr/>
          </p:nvGrpSpPr>
          <p:grpSpPr>
            <a:xfrm>
              <a:off x="4937125" y="4077093"/>
              <a:ext cx="1287462" cy="1047750"/>
              <a:chOff x="2789238" y="3343275"/>
              <a:chExt cx="1287462" cy="1047750"/>
            </a:xfrm>
          </p:grpSpPr>
          <p:sp>
            <p:nvSpPr>
              <p:cNvPr id="14" name="Minus 13"/>
              <p:cNvSpPr/>
              <p:nvPr/>
            </p:nvSpPr>
            <p:spPr bwMode="auto">
              <a:xfrm rot="16200000">
                <a:off x="3336132" y="3650456"/>
                <a:ext cx="1047750" cy="433387"/>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 name="Minus 14"/>
              <p:cNvSpPr/>
              <p:nvPr/>
            </p:nvSpPr>
            <p:spPr bwMode="auto">
              <a:xfrm rot="12770099">
                <a:off x="2789238" y="3971925"/>
                <a:ext cx="1027112" cy="419100"/>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6" name="Minus 15"/>
              <p:cNvSpPr/>
              <p:nvPr/>
            </p:nvSpPr>
            <p:spPr bwMode="auto">
              <a:xfrm rot="19693619">
                <a:off x="2790825" y="3349625"/>
                <a:ext cx="1025525" cy="417513"/>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2" name="Group 1"/>
            <p:cNvGrpSpPr/>
            <p:nvPr/>
          </p:nvGrpSpPr>
          <p:grpSpPr>
            <a:xfrm>
              <a:off x="5258186" y="3198874"/>
              <a:ext cx="1499415" cy="1463040"/>
              <a:chOff x="2590800" y="2997720"/>
              <a:chExt cx="1499415" cy="1463040"/>
            </a:xfrm>
          </p:grpSpPr>
          <p:sp>
            <p:nvSpPr>
              <p:cNvPr id="28" name="Oval 27"/>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29" name="Oval 28"/>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0" name="Oval 29"/>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1" name="Oval 30"/>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nvGrpSpPr>
            <p:cNvPr id="33" name="Group 32"/>
            <p:cNvGrpSpPr/>
            <p:nvPr/>
          </p:nvGrpSpPr>
          <p:grpSpPr>
            <a:xfrm>
              <a:off x="4155842" y="3906786"/>
              <a:ext cx="1499415" cy="1463040"/>
              <a:chOff x="2590800" y="2997720"/>
              <a:chExt cx="1499415" cy="1463040"/>
            </a:xfrm>
          </p:grpSpPr>
          <p:sp>
            <p:nvSpPr>
              <p:cNvPr id="34" name="Oval 33"/>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5" name="Oval 34"/>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6" name="Oval 35"/>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7" name="Oval 36"/>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nvGrpSpPr>
            <p:cNvPr id="38" name="Group 37"/>
            <p:cNvGrpSpPr/>
            <p:nvPr/>
          </p:nvGrpSpPr>
          <p:grpSpPr>
            <a:xfrm>
              <a:off x="5276373" y="4494403"/>
              <a:ext cx="1499415" cy="1463040"/>
              <a:chOff x="2590800" y="2997720"/>
              <a:chExt cx="1499415" cy="1463040"/>
            </a:xfrm>
          </p:grpSpPr>
          <p:sp>
            <p:nvSpPr>
              <p:cNvPr id="39" name="Oval 38"/>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0" name="Oval 39"/>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1" name="Oval 40"/>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2" name="Oval 41"/>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STRATOSPHERIC OZONE DEPLETION</a:t>
            </a:r>
          </a:p>
        </p:txBody>
      </p:sp>
      <p:sp>
        <p:nvSpPr>
          <p:cNvPr id="46083" name="Rectangle 3"/>
          <p:cNvSpPr>
            <a:spLocks noGrp="1" noChangeArrowheads="1"/>
          </p:cNvSpPr>
          <p:nvPr>
            <p:ph idx="1"/>
          </p:nvPr>
        </p:nvSpPr>
        <p:spPr>
          <a:xfrm>
            <a:off x="440286" y="1981200"/>
            <a:ext cx="10086808" cy="3877600"/>
          </a:xfrm>
        </p:spPr>
        <p:txBody>
          <a:bodyPr anchor="t"/>
          <a:lstStyle/>
          <a:p>
            <a:r>
              <a:rPr lang="en-US" altLang="en-US" dirty="0"/>
              <a:t>The chlorine in </a:t>
            </a:r>
            <a:r>
              <a:rPr lang="en-US" altLang="en-US" b="1" dirty="0">
                <a:solidFill>
                  <a:srgbClr val="FF0000"/>
                </a:solidFill>
              </a:rPr>
              <a:t>CFCs</a:t>
            </a:r>
            <a:r>
              <a:rPr lang="en-US" altLang="en-US" dirty="0">
                <a:solidFill>
                  <a:srgbClr val="FF0000"/>
                </a:solidFill>
              </a:rPr>
              <a:t> &amp; </a:t>
            </a:r>
            <a:r>
              <a:rPr lang="en-US" altLang="en-US" b="1" dirty="0">
                <a:solidFill>
                  <a:srgbClr val="FF0000"/>
                </a:solidFill>
              </a:rPr>
              <a:t>HCFCs</a:t>
            </a:r>
            <a:r>
              <a:rPr lang="en-US" altLang="en-US" dirty="0"/>
              <a:t> will neither dissolve in water nor break down into compounds that dissolve in water, so it does not rain out of the atmosphere.  </a:t>
            </a:r>
          </a:p>
          <a:p>
            <a:endParaRPr lang="en-US" altLang="en-US" dirty="0"/>
          </a:p>
          <a:p>
            <a:r>
              <a:rPr lang="en-US" altLang="en-US" dirty="0"/>
              <a:t>Naturally-occurring chlorine </a:t>
            </a:r>
            <a:r>
              <a:rPr lang="en-US" altLang="en-US" b="1" dirty="0"/>
              <a:t>will dissolve </a:t>
            </a:r>
            <a:r>
              <a:rPr lang="en-US" altLang="en-US" dirty="0"/>
              <a:t>in water and rain out of the atmosphere.</a:t>
            </a:r>
          </a:p>
        </p:txBody>
      </p:sp>
      <p:pic>
        <p:nvPicPr>
          <p:cNvPr id="3074" name="Picture 2" descr="C:\Users\Earl\AppData\Local\Microsoft\Windows\INetCache\IE\4LLFUD6Q\rainclou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994" y="3657600"/>
            <a:ext cx="1524000" cy="18636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CD034D-2781-4EE9-9393-B4FC1BB1A699}"/>
              </a:ext>
            </a:extLst>
          </p:cNvPr>
          <p:cNvSpPr>
            <a:spLocks noGrp="1"/>
          </p:cNvSpPr>
          <p:nvPr>
            <p:ph type="title"/>
          </p:nvPr>
        </p:nvSpPr>
        <p:spPr/>
        <p:txBody>
          <a:bodyPr/>
          <a:lstStyle/>
          <a:p>
            <a:r>
              <a:rPr lang="en-US" dirty="0"/>
              <a:t>HFCs</a:t>
            </a:r>
          </a:p>
        </p:txBody>
      </p:sp>
      <p:sp>
        <p:nvSpPr>
          <p:cNvPr id="3" name="Content Placeholder 2">
            <a:extLst>
              <a:ext uri="{FF2B5EF4-FFF2-40B4-BE49-F238E27FC236}">
                <a16:creationId xmlns:a16="http://schemas.microsoft.com/office/drawing/2014/main" xmlns="" id="{08719709-5FD0-4152-BEA2-43DF5216AA6C}"/>
              </a:ext>
            </a:extLst>
          </p:cNvPr>
          <p:cNvSpPr>
            <a:spLocks noGrp="1"/>
          </p:cNvSpPr>
          <p:nvPr>
            <p:ph idx="1"/>
          </p:nvPr>
        </p:nvSpPr>
        <p:spPr>
          <a:xfrm>
            <a:off x="441331" y="2289967"/>
            <a:ext cx="11309338" cy="3877600"/>
          </a:xfrm>
        </p:spPr>
        <p:txBody>
          <a:bodyPr/>
          <a:lstStyle/>
          <a:p>
            <a:r>
              <a:rPr lang="en-US" dirty="0"/>
              <a:t>HFCs are made up of </a:t>
            </a:r>
            <a:r>
              <a:rPr lang="en-US" b="1" dirty="0"/>
              <a:t>Hydrogen, Fluorine, and Carbon</a:t>
            </a:r>
            <a:r>
              <a:rPr lang="en-US" dirty="0"/>
              <a:t>.  </a:t>
            </a:r>
          </a:p>
          <a:p>
            <a:endParaRPr lang="en-US" dirty="0"/>
          </a:p>
          <a:p>
            <a:r>
              <a:rPr lang="en-US" dirty="0"/>
              <a:t>They do not contain chlorine that effects the ozone layer, but most HFCs have a</a:t>
            </a:r>
            <a:r>
              <a:rPr lang="en-US" dirty="0">
                <a:solidFill>
                  <a:schemeClr val="tx1"/>
                </a:solidFill>
              </a:rPr>
              <a:t> </a:t>
            </a:r>
            <a:r>
              <a:rPr lang="en-US" dirty="0">
                <a:solidFill>
                  <a:srgbClr val="FF0000"/>
                </a:solidFill>
              </a:rPr>
              <a:t>high Global Warming Potential </a:t>
            </a:r>
            <a:r>
              <a:rPr lang="en-US" dirty="0"/>
              <a:t>(GWP).</a:t>
            </a:r>
          </a:p>
          <a:p>
            <a:endParaRPr lang="en-US" dirty="0"/>
          </a:p>
          <a:p>
            <a:endParaRPr lang="en-US" dirty="0"/>
          </a:p>
          <a:p>
            <a:endParaRPr lang="en-US" dirty="0"/>
          </a:p>
        </p:txBody>
      </p:sp>
    </p:spTree>
    <p:extLst>
      <p:ext uri="{BB962C8B-B14F-4D97-AF65-F5344CB8AC3E}">
        <p14:creationId xmlns:p14="http://schemas.microsoft.com/office/powerpoint/2010/main" val="808636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GLOBAL WARMING POTENTIAL</a:t>
            </a:r>
          </a:p>
        </p:txBody>
      </p:sp>
      <p:sp>
        <p:nvSpPr>
          <p:cNvPr id="3" name="Content Placeholder 2"/>
          <p:cNvSpPr>
            <a:spLocks noGrp="1"/>
          </p:cNvSpPr>
          <p:nvPr>
            <p:ph idx="1"/>
          </p:nvPr>
        </p:nvSpPr>
        <p:spPr>
          <a:xfrm>
            <a:off x="441331" y="2278244"/>
            <a:ext cx="7712069" cy="3877600"/>
          </a:xfrm>
        </p:spPr>
        <p:txBody>
          <a:bodyPr anchor="t"/>
          <a:lstStyle/>
          <a:p>
            <a:pPr marL="0" indent="0">
              <a:buNone/>
            </a:pPr>
            <a:r>
              <a:rPr lang="en-US" dirty="0"/>
              <a:t>Global Warming Potential (GWP) was established to provide comparisons of the global warming impacts of different gases over a span of time. </a:t>
            </a:r>
          </a:p>
          <a:p>
            <a:pPr marL="0" indent="0">
              <a:buNone/>
            </a:pPr>
            <a:r>
              <a:rPr lang="en-US" dirty="0"/>
              <a:t>Carbon Dioxide </a:t>
            </a:r>
            <a:r>
              <a:rPr lang="en-US" dirty="0">
                <a:solidFill>
                  <a:srgbClr val="FF0000"/>
                </a:solidFill>
              </a:rPr>
              <a:t>(CO</a:t>
            </a:r>
            <a:r>
              <a:rPr lang="en-US" dirty="0">
                <a:solidFill>
                  <a:srgbClr val="FF0000"/>
                </a:solidFill>
                <a:latin typeface="Calibri" panose="020F0502020204030204" pitchFamily="34" charset="0"/>
                <a:cs typeface="Calibri" panose="020F0502020204030204" pitchFamily="34" charset="0"/>
              </a:rPr>
              <a:t>₂</a:t>
            </a:r>
            <a:r>
              <a:rPr lang="en-US" dirty="0">
                <a:solidFill>
                  <a:srgbClr val="FF0000"/>
                </a:solidFill>
              </a:rPr>
              <a:t>)</a:t>
            </a:r>
            <a:r>
              <a:rPr lang="en-US" dirty="0"/>
              <a:t> is used as the baseline measurement for global warming potential and has a value of </a:t>
            </a:r>
            <a:r>
              <a:rPr lang="en-US" dirty="0">
                <a:solidFill>
                  <a:srgbClr val="FF0000"/>
                </a:solidFill>
                <a:latin typeface="Times New Roman" panose="02020603050405020304" pitchFamily="18" charset="0"/>
                <a:cs typeface="Times New Roman" panose="02020603050405020304" pitchFamily="18" charset="0"/>
              </a:rPr>
              <a:t>1</a:t>
            </a:r>
            <a:r>
              <a:rPr lang="en-US" dirty="0"/>
              <a:t>. </a:t>
            </a:r>
          </a:p>
        </p:txBody>
      </p:sp>
      <p:pic>
        <p:nvPicPr>
          <p:cNvPr id="4098" name="Picture 2" descr="C:\Users\Earl\AppData\Local\Microsoft\Windows\INetCache\IE\RPQYKGMO\LrPI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303" y="5105400"/>
            <a:ext cx="2123147" cy="14277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s://19january2017snapshot.epa.gov/sites/production/files/styles/large/public/2016-10/climate-forcing-graphic.png">
            <a:extLst>
              <a:ext uri="{FF2B5EF4-FFF2-40B4-BE49-F238E27FC236}">
                <a16:creationId xmlns:a16="http://schemas.microsoft.com/office/drawing/2014/main" xmlns="" id="{24CD422A-A7FB-4558-BB80-F6DA97BE3EA0}"/>
              </a:ext>
            </a:extLst>
          </p:cNvPr>
          <p:cNvSpPr>
            <a:spLocks noChangeAspect="1" noChangeArrowheads="1"/>
          </p:cNvSpPr>
          <p:nvPr/>
        </p:nvSpPr>
        <p:spPr bwMode="auto">
          <a:xfrm>
            <a:off x="15087600"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xmlns="" id="{AF25DEBE-6944-4ED6-8A90-8D13748DA3C3}"/>
              </a:ext>
            </a:extLst>
          </p:cNvPr>
          <p:cNvPicPr>
            <a:picLocks noChangeAspect="1"/>
          </p:cNvPicPr>
          <p:nvPr/>
        </p:nvPicPr>
        <p:blipFill>
          <a:blip r:embed="rId4"/>
          <a:stretch>
            <a:fillRect/>
          </a:stretch>
        </p:blipFill>
        <p:spPr>
          <a:xfrm>
            <a:off x="7762950" y="1945767"/>
            <a:ext cx="4109403" cy="2736651"/>
          </a:xfrm>
          <a:prstGeom prst="rect">
            <a:avLst/>
          </a:prstGeom>
        </p:spPr>
      </p:pic>
    </p:spTree>
    <p:extLst>
      <p:ext uri="{BB962C8B-B14F-4D97-AF65-F5344CB8AC3E}">
        <p14:creationId xmlns:p14="http://schemas.microsoft.com/office/powerpoint/2010/main" val="668026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GLOBAL WARMING POTENTIAL</a:t>
            </a:r>
          </a:p>
        </p:txBody>
      </p:sp>
      <p:sp>
        <p:nvSpPr>
          <p:cNvPr id="3" name="Content Placeholder 2"/>
          <p:cNvSpPr>
            <a:spLocks noGrp="1"/>
          </p:cNvSpPr>
          <p:nvPr>
            <p:ph idx="1"/>
          </p:nvPr>
        </p:nvSpPr>
        <p:spPr>
          <a:xfrm>
            <a:off x="1066800" y="1981200"/>
            <a:ext cx="9829800" cy="3877600"/>
          </a:xfrm>
        </p:spPr>
        <p:txBody>
          <a:bodyPr anchor="t"/>
          <a:lstStyle/>
          <a:p>
            <a:r>
              <a:rPr lang="en-US" dirty="0"/>
              <a:t>Most HFC refrigerants, such as R-410A, have global warming potentials thousands of times greater compared to carbon dioxide. </a:t>
            </a:r>
          </a:p>
          <a:p>
            <a:endParaRPr lang="en-US" dirty="0"/>
          </a:p>
          <a:p>
            <a:r>
              <a:rPr lang="en-US" dirty="0"/>
              <a:t>Hydrocarbon (HC) and </a:t>
            </a:r>
            <a:r>
              <a:rPr lang="en-US" dirty="0">
                <a:solidFill>
                  <a:srgbClr val="FF0000"/>
                </a:solidFill>
              </a:rPr>
              <a:t>Hydrofluoroolefins (HFO) </a:t>
            </a:r>
            <a:r>
              <a:rPr lang="en-US" dirty="0"/>
              <a:t>refrigerants have the lowest global warming potential compared to CFCs, HCFCs, and HFCs.</a:t>
            </a:r>
          </a:p>
        </p:txBody>
      </p:sp>
      <p:sp>
        <p:nvSpPr>
          <p:cNvPr id="4" name="Multiplication Sign 3">
            <a:extLst>
              <a:ext uri="{FF2B5EF4-FFF2-40B4-BE49-F238E27FC236}">
                <a16:creationId xmlns:a16="http://schemas.microsoft.com/office/drawing/2014/main" xmlns="" id="{0CC72F12-C206-4D7A-8E20-CEC15EA6680D}"/>
              </a:ext>
            </a:extLst>
          </p:cNvPr>
          <p:cNvSpPr/>
          <p:nvPr/>
        </p:nvSpPr>
        <p:spPr>
          <a:xfrm>
            <a:off x="9944100" y="1981200"/>
            <a:ext cx="2286000" cy="2286000"/>
          </a:xfrm>
          <a:prstGeom prst="mathMultiply">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Arrow: Down 6">
            <a:extLst>
              <a:ext uri="{FF2B5EF4-FFF2-40B4-BE49-F238E27FC236}">
                <a16:creationId xmlns:a16="http://schemas.microsoft.com/office/drawing/2014/main" xmlns="" id="{D2C5D5F3-FA9A-44D2-8667-0DA79738B8F6}"/>
              </a:ext>
            </a:extLst>
          </p:cNvPr>
          <p:cNvSpPr/>
          <p:nvPr/>
        </p:nvSpPr>
        <p:spPr>
          <a:xfrm>
            <a:off x="10668000" y="4419600"/>
            <a:ext cx="685800" cy="14392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9409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GLOBAL WARMING POTENTIAL</a:t>
            </a:r>
          </a:p>
        </p:txBody>
      </p:sp>
      <p:sp>
        <p:nvSpPr>
          <p:cNvPr id="3" name="Content Placeholder 2"/>
          <p:cNvSpPr>
            <a:spLocks noGrp="1"/>
          </p:cNvSpPr>
          <p:nvPr>
            <p:ph idx="1"/>
          </p:nvPr>
        </p:nvSpPr>
        <p:spPr>
          <a:xfrm>
            <a:off x="440286" y="1981200"/>
            <a:ext cx="7484514" cy="3877600"/>
          </a:xfrm>
        </p:spPr>
        <p:txBody>
          <a:bodyPr anchor="ctr"/>
          <a:lstStyle/>
          <a:p>
            <a:pPr marL="0" indent="0">
              <a:buNone/>
            </a:pPr>
            <a:r>
              <a:rPr lang="en-US" dirty="0"/>
              <a:t>The global warming potential of </a:t>
            </a:r>
            <a:r>
              <a:rPr lang="en-US" dirty="0">
                <a:solidFill>
                  <a:srgbClr val="FF0000"/>
                </a:solidFill>
              </a:rPr>
              <a:t>isobutane (R-600a), propane (R-290), and R-441A </a:t>
            </a:r>
            <a:r>
              <a:rPr lang="en-US" dirty="0"/>
              <a:t>are </a:t>
            </a:r>
            <a:r>
              <a:rPr lang="en-US" dirty="0">
                <a:solidFill>
                  <a:srgbClr val="FF0000"/>
                </a:solidFill>
              </a:rPr>
              <a:t>significantly lower </a:t>
            </a:r>
            <a:r>
              <a:rPr lang="en-US" dirty="0"/>
              <a:t>when compared to the GWPs of HFCs such as R-134a, R-407C, R-404A, and R-410A.</a:t>
            </a:r>
          </a:p>
        </p:txBody>
      </p:sp>
      <p:pic>
        <p:nvPicPr>
          <p:cNvPr id="6" name="Graphic 5" descr="Bar graph with downward trend">
            <a:extLst>
              <a:ext uri="{FF2B5EF4-FFF2-40B4-BE49-F238E27FC236}">
                <a16:creationId xmlns:a16="http://schemas.microsoft.com/office/drawing/2014/main" xmlns="" id="{B2281C0D-CCF2-493A-937C-E3D9D186BB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144000" y="2743200"/>
            <a:ext cx="2215019" cy="2215019"/>
          </a:xfrm>
          <a:prstGeom prst="rect">
            <a:avLst/>
          </a:prstGeom>
        </p:spPr>
      </p:pic>
    </p:spTree>
    <p:extLst>
      <p:ext uri="{BB962C8B-B14F-4D97-AF65-F5344CB8AC3E}">
        <p14:creationId xmlns:p14="http://schemas.microsoft.com/office/powerpoint/2010/main" val="347737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GLOBAL WARMING POTENTIAL</a:t>
            </a:r>
          </a:p>
        </p:txBody>
      </p:sp>
      <p:sp>
        <p:nvSpPr>
          <p:cNvPr id="3" name="Content Placeholder 2"/>
          <p:cNvSpPr>
            <a:spLocks noGrp="1"/>
          </p:cNvSpPr>
          <p:nvPr>
            <p:ph idx="1"/>
          </p:nvPr>
        </p:nvSpPr>
        <p:spPr>
          <a:xfrm>
            <a:off x="457200" y="2514600"/>
            <a:ext cx="9237114" cy="3877600"/>
          </a:xfrm>
        </p:spPr>
        <p:txBody>
          <a:bodyPr anchor="ctr">
            <a:normAutofit fontScale="92500" lnSpcReduction="10000"/>
          </a:bodyPr>
          <a:lstStyle/>
          <a:p>
            <a:r>
              <a:rPr lang="en-US" dirty="0"/>
              <a:t>With non-ozone depleting and very low global warming potential characteristics, </a:t>
            </a:r>
            <a:r>
              <a:rPr lang="en-US" dirty="0" err="1"/>
              <a:t>Hydrofluoroolefin</a:t>
            </a:r>
            <a:r>
              <a:rPr lang="en-US" dirty="0"/>
              <a:t> (HFO) refrigerants are a good fit for HVACR equipment.  </a:t>
            </a:r>
          </a:p>
          <a:p>
            <a:endParaRPr lang="en-US" dirty="0"/>
          </a:p>
          <a:p>
            <a:r>
              <a:rPr lang="en-US" dirty="0"/>
              <a:t>Most HFCs have very high global warming potentials; a characteristic that makes them damaging to the environment.</a:t>
            </a:r>
          </a:p>
          <a:p>
            <a:endParaRPr lang="en-US" dirty="0"/>
          </a:p>
        </p:txBody>
      </p:sp>
      <p:pic>
        <p:nvPicPr>
          <p:cNvPr id="1026" name="Picture 2" descr="https://www.fluorineproducts-honeywell.com/refrigerants/wp-content/uploads/2012/10/Solstice-yf-220x260.png">
            <a:extLst>
              <a:ext uri="{FF2B5EF4-FFF2-40B4-BE49-F238E27FC236}">
                <a16:creationId xmlns:a16="http://schemas.microsoft.com/office/drawing/2014/main" xmlns="" id="{B176B512-A729-4179-A5BE-994C19902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085975"/>
            <a:ext cx="20955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62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FEDERAL REGULATIONS</a:t>
            </a:r>
            <a:endParaRPr lang="en-US" dirty="0"/>
          </a:p>
        </p:txBody>
      </p:sp>
      <p:sp>
        <p:nvSpPr>
          <p:cNvPr id="3" name="Content Placeholder 2"/>
          <p:cNvSpPr>
            <a:spLocks noGrp="1"/>
          </p:cNvSpPr>
          <p:nvPr>
            <p:ph idx="1"/>
          </p:nvPr>
        </p:nvSpPr>
        <p:spPr>
          <a:xfrm>
            <a:off x="304800" y="1981200"/>
            <a:ext cx="11582400" cy="3877600"/>
          </a:xfrm>
        </p:spPr>
        <p:txBody>
          <a:bodyPr>
            <a:normAutofit/>
          </a:bodyPr>
          <a:lstStyle/>
          <a:p>
            <a:r>
              <a:rPr lang="en-US" dirty="0"/>
              <a:t>If you maintain, service, repair, or dispose of appliances containing a regulated refrigerant, you must be certified. </a:t>
            </a:r>
          </a:p>
          <a:p>
            <a:endParaRPr lang="en-US" b="1" dirty="0">
              <a:solidFill>
                <a:srgbClr val="FF0000"/>
              </a:solidFill>
            </a:endParaRPr>
          </a:p>
          <a:p>
            <a:r>
              <a:rPr lang="en-US" sz="4000" b="1" dirty="0">
                <a:solidFill>
                  <a:srgbClr val="FF0000"/>
                </a:solidFill>
              </a:rPr>
              <a:t>This Means: YOU CANNOT WORK UNDER ANOTHER PERSON’S CERTIFICATION.</a:t>
            </a:r>
          </a:p>
          <a:p>
            <a:endParaRPr lang="en-US" dirty="0"/>
          </a:p>
        </p:txBody>
      </p:sp>
    </p:spTree>
    <p:custDataLst>
      <p:tags r:id="rId1"/>
    </p:custDataLst>
    <p:extLst>
      <p:ext uri="{BB962C8B-B14F-4D97-AF65-F5344CB8AC3E}">
        <p14:creationId xmlns:p14="http://schemas.microsoft.com/office/powerpoint/2010/main" val="26286709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DC916E-0C2D-46AA-B9C4-A24B2319C933}"/>
              </a:ext>
            </a:extLst>
          </p:cNvPr>
          <p:cNvSpPr>
            <a:spLocks noGrp="1"/>
          </p:cNvSpPr>
          <p:nvPr>
            <p:ph type="title"/>
          </p:nvPr>
        </p:nvSpPr>
        <p:spPr>
          <a:xfrm>
            <a:off x="581192" y="702156"/>
            <a:ext cx="11168432"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32582161-4AE4-490C-9C68-B93593B2E133}"/>
              </a:ext>
            </a:extLst>
          </p:cNvPr>
          <p:cNvSpPr>
            <a:spLocks noGrp="1"/>
          </p:cNvSpPr>
          <p:nvPr>
            <p:ph idx="1"/>
          </p:nvPr>
        </p:nvSpPr>
        <p:spPr>
          <a:xfrm>
            <a:off x="581192" y="1981200"/>
            <a:ext cx="11458408" cy="3877600"/>
          </a:xfrm>
        </p:spPr>
        <p:txBody>
          <a:bodyPr anchor="t"/>
          <a:lstStyle/>
          <a:p>
            <a:pPr marL="0" indent="0">
              <a:buNone/>
            </a:pPr>
            <a:r>
              <a:rPr lang="en-US" dirty="0"/>
              <a:t>Refrigerants may be identified by type </a:t>
            </a:r>
            <a:r>
              <a:rPr lang="en-US" dirty="0">
                <a:solidFill>
                  <a:srgbClr val="FF0000"/>
                </a:solidFill>
              </a:rPr>
              <a:t>(CFC, HCFC, HFC, HFO, HC)</a:t>
            </a:r>
            <a:r>
              <a:rPr lang="en-US" dirty="0"/>
              <a:t> and American Society of Heating Refrigerating and Air-Conditioning Engineers (ASHRAE) number or with “R” plus the ASHRAE number such as HFC-134a or R-134a.</a:t>
            </a:r>
          </a:p>
        </p:txBody>
      </p:sp>
    </p:spTree>
    <p:extLst>
      <p:ext uri="{BB962C8B-B14F-4D97-AF65-F5344CB8AC3E}">
        <p14:creationId xmlns:p14="http://schemas.microsoft.com/office/powerpoint/2010/main" val="3495478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86" y="702156"/>
            <a:ext cx="11309338" cy="1013800"/>
          </a:xfrm>
        </p:spPr>
        <p:txBody>
          <a:bodyPr>
            <a:normAutofit fontScale="90000"/>
          </a:bodyPr>
          <a:lstStyle/>
          <a:p>
            <a:r>
              <a:rPr lang="en-US" dirty="0"/>
              <a:t>REFRIGERANT CHARACTERISTICS &amp; IDENTIFICATION</a:t>
            </a:r>
          </a:p>
        </p:txBody>
      </p:sp>
      <p:sp>
        <p:nvSpPr>
          <p:cNvPr id="3" name="Content Placeholder 2"/>
          <p:cNvSpPr>
            <a:spLocks noGrp="1"/>
          </p:cNvSpPr>
          <p:nvPr>
            <p:ph idx="1"/>
          </p:nvPr>
        </p:nvSpPr>
        <p:spPr/>
        <p:txBody>
          <a:bodyPr anchor="t">
            <a:normAutofit fontScale="77500" lnSpcReduction="20000"/>
          </a:bodyPr>
          <a:lstStyle/>
          <a:p>
            <a:pPr marL="0" indent="0">
              <a:buNone/>
            </a:pPr>
            <a:r>
              <a:rPr lang="en-US" b="1" dirty="0"/>
              <a:t>ASHRAE Refrigerant Classification</a:t>
            </a:r>
          </a:p>
          <a:p>
            <a:pPr>
              <a:buFont typeface="Wingdings" panose="05000000000000000000" pitchFamily="2" charset="2"/>
              <a:buChar char="§"/>
            </a:pPr>
            <a:r>
              <a:rPr lang="en-US" dirty="0"/>
              <a:t>A - Safest </a:t>
            </a:r>
          </a:p>
          <a:p>
            <a:pPr>
              <a:buFont typeface="Wingdings" panose="05000000000000000000" pitchFamily="2" charset="2"/>
              <a:buChar char="§"/>
            </a:pPr>
            <a:r>
              <a:rPr lang="en-US" dirty="0"/>
              <a:t>B - Toxicity level to humans</a:t>
            </a:r>
          </a:p>
          <a:p>
            <a:pPr>
              <a:buFont typeface="Wingdings" panose="05000000000000000000" pitchFamily="2" charset="2"/>
              <a:buChar char="§"/>
            </a:pPr>
            <a:r>
              <a:rPr lang="en-US" dirty="0"/>
              <a:t>L - Flammability </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1</a:t>
            </a:r>
            <a:r>
              <a:rPr lang="en-US" dirty="0"/>
              <a:t> - no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2L</a:t>
            </a:r>
            <a:r>
              <a:rPr lang="en-US" dirty="0"/>
              <a:t>- slight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2</a:t>
            </a:r>
            <a:r>
              <a:rPr lang="en-US" dirty="0"/>
              <a:t> - low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3</a:t>
            </a:r>
            <a:r>
              <a:rPr lang="en-US" dirty="0"/>
              <a:t> - high flammability</a:t>
            </a:r>
          </a:p>
          <a:p>
            <a:pPr marL="0" indent="0">
              <a:buNone/>
            </a:pPr>
            <a:endParaRPr lang="en-US" dirty="0"/>
          </a:p>
        </p:txBody>
      </p:sp>
      <p:graphicFrame>
        <p:nvGraphicFramePr>
          <p:cNvPr id="6" name="Table 5"/>
          <p:cNvGraphicFramePr>
            <a:graphicFrameLocks noGrp="1"/>
          </p:cNvGraphicFramePr>
          <p:nvPr/>
        </p:nvGraphicFramePr>
        <p:xfrm>
          <a:off x="7828974" y="2455375"/>
          <a:ext cx="3412817" cy="2680505"/>
        </p:xfrm>
        <a:graphic>
          <a:graphicData uri="http://schemas.openxmlformats.org/drawingml/2006/table">
            <a:tbl>
              <a:tblPr firstRow="1" bandRow="1">
                <a:tableStyleId>{5940675A-B579-460E-94D1-54222C63F5DA}</a:tableStyleId>
              </a:tblPr>
              <a:tblGrid>
                <a:gridCol w="1812617">
                  <a:extLst>
                    <a:ext uri="{9D8B030D-6E8A-4147-A177-3AD203B41FA5}">
                      <a16:colId xmlns:a16="http://schemas.microsoft.com/office/drawing/2014/main" xmlns="" val="20000"/>
                    </a:ext>
                  </a:extLst>
                </a:gridCol>
                <a:gridCol w="838200">
                  <a:extLst>
                    <a:ext uri="{9D8B030D-6E8A-4147-A177-3AD203B41FA5}">
                      <a16:colId xmlns:a16="http://schemas.microsoft.com/office/drawing/2014/main" xmlns="" val="20001"/>
                    </a:ext>
                  </a:extLst>
                </a:gridCol>
                <a:gridCol w="762000">
                  <a:extLst>
                    <a:ext uri="{9D8B030D-6E8A-4147-A177-3AD203B41FA5}">
                      <a16:colId xmlns:a16="http://schemas.microsoft.com/office/drawing/2014/main" xmlns="" val="20002"/>
                    </a:ext>
                  </a:extLst>
                </a:gridCol>
              </a:tblGrid>
              <a:tr h="370840">
                <a:tc>
                  <a:txBody>
                    <a:bodyPr/>
                    <a:lstStyle/>
                    <a:p>
                      <a:pPr algn="ctr"/>
                      <a:r>
                        <a:rPr lang="en-US" b="1" dirty="0"/>
                        <a:t>High</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A3</a:t>
                      </a:r>
                    </a:p>
                  </a:txBody>
                  <a:tcPr anchor="ctr"/>
                </a:tc>
                <a:tc>
                  <a:txBody>
                    <a:bodyPr/>
                    <a:lstStyle/>
                    <a:p>
                      <a:pPr algn="ctr"/>
                      <a:r>
                        <a:rPr lang="en-US" b="1" dirty="0">
                          <a:latin typeface="Arial" panose="020B0604020202020204" pitchFamily="34" charset="0"/>
                          <a:cs typeface="Arial" panose="020B0604020202020204" pitchFamily="34" charset="0"/>
                        </a:rPr>
                        <a:t>B3</a:t>
                      </a:r>
                    </a:p>
                  </a:txBody>
                  <a:tcPr anchor="ctr"/>
                </a:tc>
                <a:extLst>
                  <a:ext uri="{0D108BD9-81ED-4DB2-BD59-A6C34878D82A}">
                    <a16:rowId xmlns:a16="http://schemas.microsoft.com/office/drawing/2014/main" xmlns="" val="10000"/>
                  </a:ext>
                </a:extLst>
              </a:tr>
              <a:tr h="370840">
                <a:tc>
                  <a:txBody>
                    <a:bodyPr/>
                    <a:lstStyle/>
                    <a:p>
                      <a:pPr algn="ctr"/>
                      <a:r>
                        <a:rPr lang="en-US" b="1" dirty="0"/>
                        <a:t>Low</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A2</a:t>
                      </a:r>
                    </a:p>
                  </a:txBody>
                  <a:tcPr anchor="ctr"/>
                </a:tc>
                <a:tc>
                  <a:txBody>
                    <a:bodyPr/>
                    <a:lstStyle/>
                    <a:p>
                      <a:pPr algn="ctr"/>
                      <a:r>
                        <a:rPr lang="en-US" b="1" dirty="0">
                          <a:latin typeface="Arial" panose="020B0604020202020204" pitchFamily="34" charset="0"/>
                          <a:cs typeface="Arial" panose="020B0604020202020204" pitchFamily="34" charset="0"/>
                        </a:rPr>
                        <a:t>B2</a:t>
                      </a:r>
                    </a:p>
                  </a:txBody>
                  <a:tcPr anchor="ctr"/>
                </a:tc>
                <a:extLst>
                  <a:ext uri="{0D108BD9-81ED-4DB2-BD59-A6C34878D82A}">
                    <a16:rowId xmlns:a16="http://schemas.microsoft.com/office/drawing/2014/main" xmlns="" val="10001"/>
                  </a:ext>
                </a:extLst>
              </a:tr>
              <a:tr h="760265">
                <a:tc>
                  <a:txBody>
                    <a:bodyPr/>
                    <a:lstStyle/>
                    <a:p>
                      <a:pPr algn="ctr"/>
                      <a:r>
                        <a:rPr lang="en-US" b="1" dirty="0"/>
                        <a:t>Slight</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A2L</a:t>
                      </a:r>
                    </a:p>
                  </a:txBody>
                  <a:tcPr anchor="ctr"/>
                </a:tc>
                <a:tc>
                  <a:txBody>
                    <a:bodyPr/>
                    <a:lstStyle/>
                    <a:p>
                      <a:pPr algn="ctr"/>
                      <a:r>
                        <a:rPr lang="en-US" b="1" dirty="0">
                          <a:latin typeface="Arial" panose="020B0604020202020204" pitchFamily="34" charset="0"/>
                          <a:cs typeface="Arial" panose="020B0604020202020204" pitchFamily="34" charset="0"/>
                        </a:rPr>
                        <a:t>B2L</a:t>
                      </a:r>
                    </a:p>
                  </a:txBody>
                  <a:tcPr anchor="ctr"/>
                </a:tc>
                <a:extLst>
                  <a:ext uri="{0D108BD9-81ED-4DB2-BD59-A6C34878D82A}">
                    <a16:rowId xmlns:a16="http://schemas.microsoft.com/office/drawing/2014/main" xmlns="" val="10002"/>
                  </a:ext>
                </a:extLst>
              </a:tr>
              <a:tr h="370840">
                <a:tc>
                  <a:txBody>
                    <a:bodyPr/>
                    <a:lstStyle/>
                    <a:p>
                      <a:pPr algn="ctr"/>
                      <a:r>
                        <a:rPr lang="en-US" b="1" dirty="0"/>
                        <a:t>No</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A1</a:t>
                      </a:r>
                    </a:p>
                  </a:txBody>
                  <a:tcPr anchor="ctr"/>
                </a:tc>
                <a:tc>
                  <a:txBody>
                    <a:bodyPr/>
                    <a:lstStyle/>
                    <a:p>
                      <a:pPr algn="ctr"/>
                      <a:r>
                        <a:rPr lang="en-US" b="1" dirty="0">
                          <a:latin typeface="Arial" panose="020B0604020202020204" pitchFamily="34" charset="0"/>
                          <a:cs typeface="Arial" panose="020B0604020202020204" pitchFamily="34" charset="0"/>
                        </a:rPr>
                        <a:t>B1</a:t>
                      </a:r>
                    </a:p>
                  </a:txBody>
                  <a:tcPr anchor="ctr"/>
                </a:tc>
                <a:extLst>
                  <a:ext uri="{0D108BD9-81ED-4DB2-BD59-A6C34878D82A}">
                    <a16:rowId xmlns:a16="http://schemas.microsoft.com/office/drawing/2014/main" xmlns="" val="10003"/>
                  </a:ext>
                </a:extLst>
              </a:tr>
            </a:tbl>
          </a:graphicData>
        </a:graphic>
      </p:graphicFrame>
      <p:sp>
        <p:nvSpPr>
          <p:cNvPr id="16" name="TextBox 15"/>
          <p:cNvSpPr txBox="1"/>
          <p:nvPr/>
        </p:nvSpPr>
        <p:spPr>
          <a:xfrm>
            <a:off x="10429353" y="5129604"/>
            <a:ext cx="801823" cy="338554"/>
          </a:xfrm>
          <a:prstGeom prst="rect">
            <a:avLst/>
          </a:prstGeom>
          <a:noFill/>
        </p:spPr>
        <p:txBody>
          <a:bodyPr wrap="none" rtlCol="0">
            <a:spAutoFit/>
          </a:bodyPr>
          <a:lstStyle/>
          <a:p>
            <a:r>
              <a:rPr lang="en-US" sz="1600" dirty="0"/>
              <a:t>Higher</a:t>
            </a:r>
          </a:p>
        </p:txBody>
      </p:sp>
      <p:grpSp>
        <p:nvGrpSpPr>
          <p:cNvPr id="4" name="Group 3"/>
          <p:cNvGrpSpPr/>
          <p:nvPr/>
        </p:nvGrpSpPr>
        <p:grpSpPr>
          <a:xfrm>
            <a:off x="6779828" y="1981200"/>
            <a:ext cx="5216297" cy="3726033"/>
            <a:chOff x="6779828" y="1981200"/>
            <a:chExt cx="5216297" cy="3726033"/>
          </a:xfrm>
        </p:grpSpPr>
        <p:sp>
          <p:nvSpPr>
            <p:cNvPr id="5" name="TextBox 4"/>
            <p:cNvSpPr txBox="1"/>
            <p:nvPr/>
          </p:nvSpPr>
          <p:spPr>
            <a:xfrm>
              <a:off x="9321421" y="1981200"/>
              <a:ext cx="1948803" cy="461665"/>
            </a:xfrm>
            <a:prstGeom prst="rect">
              <a:avLst/>
            </a:prstGeom>
            <a:noFill/>
          </p:spPr>
          <p:txBody>
            <a:bodyPr wrap="none" rtlCol="0">
              <a:spAutoFit/>
            </a:bodyPr>
            <a:lstStyle/>
            <a:p>
              <a:r>
                <a:rPr lang="en-US" sz="2400" dirty="0"/>
                <a:t>Safety Group</a:t>
              </a:r>
            </a:p>
          </p:txBody>
        </p:sp>
        <p:cxnSp>
          <p:nvCxnSpPr>
            <p:cNvPr id="8" name="Straight Arrow Connector 7"/>
            <p:cNvCxnSpPr/>
            <p:nvPr/>
          </p:nvCxnSpPr>
          <p:spPr>
            <a:xfrm flipV="1">
              <a:off x="7620000" y="2590800"/>
              <a:ext cx="0" cy="281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802070" y="5129760"/>
              <a:ext cx="570990" cy="338554"/>
            </a:xfrm>
            <a:prstGeom prst="rect">
              <a:avLst/>
            </a:prstGeom>
            <a:noFill/>
          </p:spPr>
          <p:txBody>
            <a:bodyPr wrap="none" rtlCol="0">
              <a:spAutoFit/>
            </a:bodyPr>
            <a:lstStyle/>
            <a:p>
              <a:r>
                <a:rPr lang="en-US" sz="1600" dirty="0"/>
                <a:t>Low</a:t>
              </a:r>
            </a:p>
          </p:txBody>
        </p:sp>
        <p:cxnSp>
          <p:nvCxnSpPr>
            <p:cNvPr id="13" name="Straight Arrow Connector 12"/>
            <p:cNvCxnSpPr/>
            <p:nvPr/>
          </p:nvCxnSpPr>
          <p:spPr>
            <a:xfrm>
              <a:off x="7924800" y="5645623"/>
              <a:ext cx="3153171"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982200" y="5337846"/>
              <a:ext cx="971420" cy="369332"/>
            </a:xfrm>
            <a:prstGeom prst="rect">
              <a:avLst/>
            </a:prstGeom>
            <a:noFill/>
          </p:spPr>
          <p:txBody>
            <a:bodyPr wrap="none" rtlCol="0">
              <a:spAutoFit/>
            </a:bodyPr>
            <a:lstStyle/>
            <a:p>
              <a:r>
                <a:rPr lang="en-US" sz="1800" dirty="0"/>
                <a:t>Toxicity</a:t>
              </a:r>
            </a:p>
          </p:txBody>
        </p:sp>
        <p:pic>
          <p:nvPicPr>
            <p:cNvPr id="4103" name="Picture 7" descr="C:\Users\Earl\AppData\Local\Microsoft\Windows\INetCache\IE\4LLFUD6Q\547px-D-W003_Warnung_vor_giftigen_Stoffen_ty.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4231" y="4968459"/>
              <a:ext cx="841894" cy="7387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Earl\AppData\Local\Microsoft\Windows\INetCache\IE\RPQYKGMO\724px-GHS-pictogram-flamm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9828" y="3497470"/>
              <a:ext cx="777459" cy="777459"/>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162" y="2743200"/>
            <a:ext cx="85883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96835" y="4697267"/>
            <a:ext cx="570990" cy="338554"/>
          </a:xfrm>
          <a:prstGeom prst="rect">
            <a:avLst/>
          </a:prstGeom>
          <a:noFill/>
        </p:spPr>
        <p:txBody>
          <a:bodyPr wrap="none" rtlCol="0">
            <a:spAutoFit/>
          </a:bodyPr>
          <a:lstStyle/>
          <a:p>
            <a:r>
              <a:rPr lang="en-US" sz="1600" dirty="0"/>
              <a:t>Low</a:t>
            </a:r>
          </a:p>
        </p:txBody>
      </p:sp>
    </p:spTree>
    <p:extLst>
      <p:ext uri="{BB962C8B-B14F-4D97-AF65-F5344CB8AC3E}">
        <p14:creationId xmlns:p14="http://schemas.microsoft.com/office/powerpoint/2010/main" val="2537212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8321669" cy="4343400"/>
          </a:xfrm>
        </p:spPr>
        <p:txBody>
          <a:bodyPr anchor="t">
            <a:normAutofit fontScale="92500" lnSpcReduction="10000"/>
          </a:bodyPr>
          <a:lstStyle/>
          <a:p>
            <a:r>
              <a:rPr lang="en-US" dirty="0"/>
              <a:t>Chlorofluorocarbon </a:t>
            </a:r>
            <a:r>
              <a:rPr lang="en-US" dirty="0">
                <a:solidFill>
                  <a:srgbClr val="FF0000"/>
                </a:solidFill>
              </a:rPr>
              <a:t>(CFC) refrigerants have the highest ozone depletion potential (ODP)</a:t>
            </a:r>
            <a:r>
              <a:rPr lang="en-US" dirty="0"/>
              <a:t> and are the most harmful to stratospheric ozone.  </a:t>
            </a:r>
          </a:p>
          <a:p>
            <a:r>
              <a:rPr lang="en-US" dirty="0"/>
              <a:t>CFC refrigerants </a:t>
            </a:r>
            <a:r>
              <a:rPr lang="en-US" dirty="0">
                <a:solidFill>
                  <a:srgbClr val="FF0000"/>
                </a:solidFill>
              </a:rPr>
              <a:t>contain chlorine, fluorine, and carbon</a:t>
            </a:r>
            <a:r>
              <a:rPr lang="en-US" dirty="0"/>
              <a:t>.  </a:t>
            </a:r>
          </a:p>
          <a:p>
            <a:r>
              <a:rPr lang="en-US" dirty="0"/>
              <a:t>Chlorine is the component that poses a threat to the stratospheric ozone.  </a:t>
            </a:r>
          </a:p>
          <a:p>
            <a:r>
              <a:rPr lang="en-US" sz="2400" dirty="0">
                <a:solidFill>
                  <a:srgbClr val="0000CC"/>
                </a:solidFill>
              </a:rPr>
              <a:t>Examples of CFC:	R-11 and R-12.</a:t>
            </a:r>
          </a:p>
          <a:p>
            <a:endParaRPr lang="en-US" dirty="0"/>
          </a:p>
          <a:p>
            <a:endParaRPr lang="en-US" dirty="0"/>
          </a:p>
        </p:txBody>
      </p:sp>
      <p:pic>
        <p:nvPicPr>
          <p:cNvPr id="4" name="Picture 3">
            <a:extLst>
              <a:ext uri="{FF2B5EF4-FFF2-40B4-BE49-F238E27FC236}">
                <a16:creationId xmlns:a16="http://schemas.microsoft.com/office/drawing/2014/main" xmlns="" id="{D2761952-95E1-47BB-B658-CCD9DD4023D7}"/>
              </a:ext>
            </a:extLst>
          </p:cNvPr>
          <p:cNvPicPr>
            <a:picLocks noChangeAspect="1"/>
          </p:cNvPicPr>
          <p:nvPr/>
        </p:nvPicPr>
        <p:blipFill>
          <a:blip r:embed="rId3"/>
          <a:stretch>
            <a:fillRect/>
          </a:stretch>
        </p:blipFill>
        <p:spPr>
          <a:xfrm>
            <a:off x="9064071" y="2819400"/>
            <a:ext cx="2611653" cy="2071210"/>
          </a:xfrm>
          <a:prstGeom prst="rect">
            <a:avLst/>
          </a:prstGeom>
        </p:spPr>
      </p:pic>
    </p:spTree>
    <p:extLst>
      <p:ext uri="{BB962C8B-B14F-4D97-AF65-F5344CB8AC3E}">
        <p14:creationId xmlns:p14="http://schemas.microsoft.com/office/powerpoint/2010/main" val="611888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9007469" cy="4038600"/>
          </a:xfrm>
        </p:spPr>
        <p:txBody>
          <a:bodyPr anchor="t">
            <a:normAutofit fontScale="92500" lnSpcReduction="10000"/>
          </a:bodyPr>
          <a:lstStyle/>
          <a:p>
            <a:r>
              <a:rPr lang="en-US" dirty="0"/>
              <a:t>Hydrochlorofluorocarbon </a:t>
            </a:r>
            <a:r>
              <a:rPr lang="en-US" dirty="0">
                <a:solidFill>
                  <a:srgbClr val="FF0000"/>
                </a:solidFill>
              </a:rPr>
              <a:t>(HCFC) refrigerants contain hydrogen, chlorine, fluorine, and carbon. </a:t>
            </a:r>
            <a:r>
              <a:rPr lang="en-US" dirty="0"/>
              <a:t> </a:t>
            </a:r>
          </a:p>
          <a:p>
            <a:r>
              <a:rPr lang="en-US" dirty="0"/>
              <a:t>The </a:t>
            </a:r>
            <a:r>
              <a:rPr lang="en-US" dirty="0">
                <a:solidFill>
                  <a:srgbClr val="FF0000"/>
                </a:solidFill>
              </a:rPr>
              <a:t>hydrogen makes them a little less harmful </a:t>
            </a:r>
            <a:r>
              <a:rPr lang="en-US" dirty="0"/>
              <a:t>to the stratospheric ozone when compared to CFCs.  </a:t>
            </a:r>
          </a:p>
          <a:p>
            <a:r>
              <a:rPr lang="en-US" dirty="0"/>
              <a:t>HCFC refrigerants that have an ozone depletion potential of more than zero, ranging between zero and one. </a:t>
            </a:r>
          </a:p>
          <a:p>
            <a:r>
              <a:rPr lang="en-US" sz="2600" dirty="0">
                <a:solidFill>
                  <a:srgbClr val="0000CC"/>
                </a:solidFill>
              </a:rPr>
              <a:t>Examples of HCFC: R-22 and R-123 </a:t>
            </a:r>
          </a:p>
        </p:txBody>
      </p:sp>
      <p:grpSp>
        <p:nvGrpSpPr>
          <p:cNvPr id="30" name="Group 29">
            <a:extLst>
              <a:ext uri="{FF2B5EF4-FFF2-40B4-BE49-F238E27FC236}">
                <a16:creationId xmlns:a16="http://schemas.microsoft.com/office/drawing/2014/main" xmlns="" id="{E5A5CF50-90DF-46DD-ACA7-CE6EC92DCE0E}"/>
              </a:ext>
            </a:extLst>
          </p:cNvPr>
          <p:cNvGrpSpPr/>
          <p:nvPr/>
        </p:nvGrpSpPr>
        <p:grpSpPr>
          <a:xfrm>
            <a:off x="9676957" y="2574215"/>
            <a:ext cx="2404826" cy="2057422"/>
            <a:chOff x="9676957" y="2574215"/>
            <a:chExt cx="2404826" cy="2057422"/>
          </a:xfrm>
        </p:grpSpPr>
        <p:grpSp>
          <p:nvGrpSpPr>
            <p:cNvPr id="28" name="Group 27">
              <a:extLst>
                <a:ext uri="{FF2B5EF4-FFF2-40B4-BE49-F238E27FC236}">
                  <a16:creationId xmlns:a16="http://schemas.microsoft.com/office/drawing/2014/main" xmlns="" id="{866A3744-1040-4594-8328-57B577D107DC}"/>
                </a:ext>
              </a:extLst>
            </p:cNvPr>
            <p:cNvGrpSpPr/>
            <p:nvPr/>
          </p:nvGrpSpPr>
          <p:grpSpPr>
            <a:xfrm>
              <a:off x="10080860" y="2574215"/>
              <a:ext cx="1572303" cy="1604813"/>
              <a:chOff x="10080860" y="2574215"/>
              <a:chExt cx="1572303" cy="1604813"/>
            </a:xfrm>
          </p:grpSpPr>
          <p:sp>
            <p:nvSpPr>
              <p:cNvPr id="4" name="Flowchart: Connector 3">
                <a:extLst>
                  <a:ext uri="{FF2B5EF4-FFF2-40B4-BE49-F238E27FC236}">
                    <a16:creationId xmlns:a16="http://schemas.microsoft.com/office/drawing/2014/main" xmlns="" id="{C3F844C1-4CB9-4119-A1A9-1554194B1256}"/>
                  </a:ext>
                </a:extLst>
              </p:cNvPr>
              <p:cNvSpPr/>
              <p:nvPr/>
            </p:nvSpPr>
            <p:spPr>
              <a:xfrm>
                <a:off x="10080860" y="3630388"/>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6" name="Flowchart: Connector 5">
                <a:extLst>
                  <a:ext uri="{FF2B5EF4-FFF2-40B4-BE49-F238E27FC236}">
                    <a16:creationId xmlns:a16="http://schemas.microsoft.com/office/drawing/2014/main" xmlns="" id="{1B701854-53AE-4B0A-BF1E-857CF6F9A1D8}"/>
                  </a:ext>
                </a:extLst>
              </p:cNvPr>
              <p:cNvSpPr/>
              <p:nvPr/>
            </p:nvSpPr>
            <p:spPr>
              <a:xfrm>
                <a:off x="11104523" y="2583271"/>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7" name="Flowchart: Connector 6">
                <a:extLst>
                  <a:ext uri="{FF2B5EF4-FFF2-40B4-BE49-F238E27FC236}">
                    <a16:creationId xmlns:a16="http://schemas.microsoft.com/office/drawing/2014/main" xmlns="" id="{7B11468C-4945-4C13-BF67-E9910B81AF11}"/>
                  </a:ext>
                </a:extLst>
              </p:cNvPr>
              <p:cNvSpPr/>
              <p:nvPr/>
            </p:nvSpPr>
            <p:spPr>
              <a:xfrm>
                <a:off x="11090912" y="3630388"/>
                <a:ext cx="548640" cy="548640"/>
              </a:xfrm>
              <a:prstGeom prst="flowChartConnector">
                <a:avLst/>
              </a:prstGeom>
              <a:solidFill>
                <a:srgbClr val="E1F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a:t>
                </a:r>
              </a:p>
            </p:txBody>
          </p:sp>
          <p:sp>
            <p:nvSpPr>
              <p:cNvPr id="8" name="Flowchart: Connector 7">
                <a:extLst>
                  <a:ext uri="{FF2B5EF4-FFF2-40B4-BE49-F238E27FC236}">
                    <a16:creationId xmlns:a16="http://schemas.microsoft.com/office/drawing/2014/main" xmlns="" id="{E892FA0F-B28C-4FC0-8498-4AF9166FE232}"/>
                  </a:ext>
                </a:extLst>
              </p:cNvPr>
              <p:cNvSpPr/>
              <p:nvPr/>
            </p:nvSpPr>
            <p:spPr>
              <a:xfrm>
                <a:off x="10119188" y="2574215"/>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t>
                </a:r>
              </a:p>
            </p:txBody>
          </p:sp>
          <p:cxnSp>
            <p:nvCxnSpPr>
              <p:cNvPr id="10" name="Straight Connector 9">
                <a:extLst>
                  <a:ext uri="{FF2B5EF4-FFF2-40B4-BE49-F238E27FC236}">
                    <a16:creationId xmlns:a16="http://schemas.microsoft.com/office/drawing/2014/main" xmlns="" id="{E9E5B7EF-A5D3-4BA2-B9AA-C81D9DAFAC41}"/>
                  </a:ext>
                </a:extLst>
              </p:cNvPr>
              <p:cNvCxnSpPr>
                <a:stCxn id="8" idx="5"/>
                <a:endCxn id="7" idx="1"/>
              </p:cNvCxnSpPr>
              <p:nvPr/>
            </p:nvCxnSpPr>
            <p:spPr>
              <a:xfrm>
                <a:off x="10587482" y="3042509"/>
                <a:ext cx="583776" cy="668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49CD5B6-7357-4B34-84F1-5177B582BAF0}"/>
                  </a:ext>
                </a:extLst>
              </p:cNvPr>
              <p:cNvCxnSpPr>
                <a:cxnSpLocks/>
                <a:stCxn id="4" idx="7"/>
                <a:endCxn id="6" idx="3"/>
              </p:cNvCxnSpPr>
              <p:nvPr/>
            </p:nvCxnSpPr>
            <p:spPr>
              <a:xfrm flipV="1">
                <a:off x="10549154" y="3051565"/>
                <a:ext cx="635715" cy="659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xmlns="" id="{9A53D7D2-7233-4EF9-A691-CCF18B6A4BAC}"/>
                  </a:ext>
                </a:extLst>
              </p:cNvPr>
              <p:cNvSpPr/>
              <p:nvPr/>
            </p:nvSpPr>
            <p:spPr>
              <a:xfrm>
                <a:off x="10591800" y="3124200"/>
                <a:ext cx="548640" cy="548640"/>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grpSp>
        <p:sp>
          <p:nvSpPr>
            <p:cNvPr id="29" name="TextBox 28">
              <a:extLst>
                <a:ext uri="{FF2B5EF4-FFF2-40B4-BE49-F238E27FC236}">
                  <a16:creationId xmlns:a16="http://schemas.microsoft.com/office/drawing/2014/main" xmlns="" id="{F742587A-AC4C-4CAA-85D1-0384E5FD3D8B}"/>
                </a:ext>
              </a:extLst>
            </p:cNvPr>
            <p:cNvSpPr txBox="1"/>
            <p:nvPr/>
          </p:nvSpPr>
          <p:spPr>
            <a:xfrm>
              <a:off x="9676957" y="4169972"/>
              <a:ext cx="2404826" cy="461665"/>
            </a:xfrm>
            <a:prstGeom prst="rect">
              <a:avLst/>
            </a:prstGeom>
            <a:noFill/>
          </p:spPr>
          <p:txBody>
            <a:bodyPr wrap="none" rtlCol="0">
              <a:spAutoFit/>
            </a:bodyPr>
            <a:lstStyle/>
            <a:p>
              <a:r>
                <a:rPr lang="en-US" sz="2400" dirty="0"/>
                <a:t>HCFC Molecule</a:t>
              </a:r>
            </a:p>
          </p:txBody>
        </p:sp>
      </p:grpSp>
    </p:spTree>
    <p:extLst>
      <p:ext uri="{BB962C8B-B14F-4D97-AF65-F5344CB8AC3E}">
        <p14:creationId xmlns:p14="http://schemas.microsoft.com/office/powerpoint/2010/main" val="2198349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9083669" cy="4038600"/>
          </a:xfrm>
        </p:spPr>
        <p:txBody>
          <a:bodyPr anchor="t">
            <a:normAutofit fontScale="92500"/>
          </a:bodyPr>
          <a:lstStyle/>
          <a:p>
            <a:r>
              <a:rPr lang="en-US" dirty="0"/>
              <a:t>Hydrofluorocarbon </a:t>
            </a:r>
            <a:r>
              <a:rPr lang="en-US" dirty="0">
                <a:solidFill>
                  <a:srgbClr val="FF0000"/>
                </a:solidFill>
              </a:rPr>
              <a:t>(HFC) refrigerants contain hydrogen, fluorine, and carbon atoms </a:t>
            </a:r>
            <a:r>
              <a:rPr lang="en-US" dirty="0"/>
              <a:t>connected by single bonds between the atoms.  </a:t>
            </a:r>
          </a:p>
          <a:p>
            <a:r>
              <a:rPr lang="en-US" dirty="0"/>
              <a:t>HFCs have the </a:t>
            </a:r>
            <a:r>
              <a:rPr lang="en-US" dirty="0">
                <a:solidFill>
                  <a:srgbClr val="FF0000"/>
                </a:solidFill>
              </a:rPr>
              <a:t>lowest/no ozone depletion potential</a:t>
            </a:r>
            <a:r>
              <a:rPr lang="en-US" dirty="0"/>
              <a:t> but do have an effect on global warming.  HFC refrigerants do not contain harmful chlorine.  </a:t>
            </a:r>
          </a:p>
          <a:p>
            <a:r>
              <a:rPr lang="en-US" sz="2400" dirty="0">
                <a:solidFill>
                  <a:srgbClr val="0000CC"/>
                </a:solidFill>
              </a:rPr>
              <a:t>Examples of HFCs </a:t>
            </a:r>
          </a:p>
          <a:p>
            <a:pPr marL="0" indent="1201738">
              <a:buNone/>
            </a:pPr>
            <a:r>
              <a:rPr lang="en-US" sz="2400" dirty="0">
                <a:solidFill>
                  <a:srgbClr val="0000CC"/>
                </a:solidFill>
              </a:rPr>
              <a:t>R-134a, R-410A, R-404A, R-407C, and R-422B.</a:t>
            </a:r>
          </a:p>
        </p:txBody>
      </p:sp>
      <p:grpSp>
        <p:nvGrpSpPr>
          <p:cNvPr id="35" name="Group 34">
            <a:extLst>
              <a:ext uri="{FF2B5EF4-FFF2-40B4-BE49-F238E27FC236}">
                <a16:creationId xmlns:a16="http://schemas.microsoft.com/office/drawing/2014/main" xmlns="" id="{448F7865-F9A2-4BD4-B8EE-92CF212B3981}"/>
              </a:ext>
            </a:extLst>
          </p:cNvPr>
          <p:cNvGrpSpPr/>
          <p:nvPr/>
        </p:nvGrpSpPr>
        <p:grpSpPr>
          <a:xfrm>
            <a:off x="9597054" y="2324636"/>
            <a:ext cx="2561221" cy="2307001"/>
            <a:chOff x="9597054" y="2324636"/>
            <a:chExt cx="2561221" cy="2307001"/>
          </a:xfrm>
        </p:grpSpPr>
        <p:cxnSp>
          <p:nvCxnSpPr>
            <p:cNvPr id="33" name="Straight Connector 32">
              <a:extLst>
                <a:ext uri="{FF2B5EF4-FFF2-40B4-BE49-F238E27FC236}">
                  <a16:creationId xmlns:a16="http://schemas.microsoft.com/office/drawing/2014/main" xmlns="" id="{AA1A671D-C709-4306-88C6-875F2449A83E}"/>
                </a:ext>
              </a:extLst>
            </p:cNvPr>
            <p:cNvCxnSpPr>
              <a:cxnSpLocks/>
            </p:cNvCxnSpPr>
            <p:nvPr/>
          </p:nvCxnSpPr>
          <p:spPr>
            <a:xfrm flipV="1">
              <a:off x="11306182" y="2753124"/>
              <a:ext cx="118262" cy="305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300CFC5-B4F9-4DED-B71E-ED9CA7A90F15}"/>
                </a:ext>
              </a:extLst>
            </p:cNvPr>
            <p:cNvCxnSpPr>
              <a:cxnSpLocks/>
            </p:cNvCxnSpPr>
            <p:nvPr/>
          </p:nvCxnSpPr>
          <p:spPr>
            <a:xfrm flipH="1">
              <a:off x="10000529" y="3223875"/>
              <a:ext cx="1750140" cy="52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7FB28FAB-D8DB-494B-A9BF-0A94A4478681}"/>
                </a:ext>
              </a:extLst>
            </p:cNvPr>
            <p:cNvCxnSpPr>
              <a:cxnSpLocks/>
            </p:cNvCxnSpPr>
            <p:nvPr/>
          </p:nvCxnSpPr>
          <p:spPr>
            <a:xfrm flipH="1" flipV="1">
              <a:off x="11348521" y="3384809"/>
              <a:ext cx="151846" cy="30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D7EB1197-0DDD-4A59-9FDB-36A5BD5E359E}"/>
                </a:ext>
              </a:extLst>
            </p:cNvPr>
            <p:cNvCxnSpPr>
              <a:cxnSpLocks/>
            </p:cNvCxnSpPr>
            <p:nvPr/>
          </p:nvCxnSpPr>
          <p:spPr>
            <a:xfrm flipH="1" flipV="1">
              <a:off x="10339668" y="2771266"/>
              <a:ext cx="151846" cy="30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xmlns="" id="{94B6976D-D3A3-47D9-85C1-9032ED5B540E}"/>
                </a:ext>
              </a:extLst>
            </p:cNvPr>
            <p:cNvSpPr/>
            <p:nvPr/>
          </p:nvSpPr>
          <p:spPr>
            <a:xfrm>
              <a:off x="10080860" y="3630388"/>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8" name="Flowchart: Connector 7">
              <a:extLst>
                <a:ext uri="{FF2B5EF4-FFF2-40B4-BE49-F238E27FC236}">
                  <a16:creationId xmlns:a16="http://schemas.microsoft.com/office/drawing/2014/main" xmlns="" id="{F5757127-327E-409F-B67C-23032E8B1CC1}"/>
                </a:ext>
              </a:extLst>
            </p:cNvPr>
            <p:cNvSpPr/>
            <p:nvPr/>
          </p:nvSpPr>
          <p:spPr>
            <a:xfrm>
              <a:off x="11202029" y="2324636"/>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10" name="Flowchart: Connector 9">
              <a:extLst>
                <a:ext uri="{FF2B5EF4-FFF2-40B4-BE49-F238E27FC236}">
                  <a16:creationId xmlns:a16="http://schemas.microsoft.com/office/drawing/2014/main" xmlns="" id="{4FD30A76-2D8C-4DA1-92DB-1527C294C0BF}"/>
                </a:ext>
              </a:extLst>
            </p:cNvPr>
            <p:cNvSpPr/>
            <p:nvPr/>
          </p:nvSpPr>
          <p:spPr>
            <a:xfrm>
              <a:off x="11609635" y="2953292"/>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t>
              </a:r>
            </a:p>
          </p:txBody>
        </p:sp>
        <p:cxnSp>
          <p:nvCxnSpPr>
            <p:cNvPr id="12" name="Straight Connector 11">
              <a:extLst>
                <a:ext uri="{FF2B5EF4-FFF2-40B4-BE49-F238E27FC236}">
                  <a16:creationId xmlns:a16="http://schemas.microsoft.com/office/drawing/2014/main" xmlns="" id="{18864840-62AE-479C-8950-3846B49A01C5}"/>
                </a:ext>
              </a:extLst>
            </p:cNvPr>
            <p:cNvCxnSpPr>
              <a:cxnSpLocks/>
              <a:stCxn id="7" idx="0"/>
            </p:cNvCxnSpPr>
            <p:nvPr/>
          </p:nvCxnSpPr>
          <p:spPr>
            <a:xfrm flipV="1">
              <a:off x="10355180" y="3350720"/>
              <a:ext cx="96773" cy="2796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xmlns="" id="{6A94E00A-9A89-48BC-90D6-C039FF83ADBC}"/>
                </a:ext>
              </a:extLst>
            </p:cNvPr>
            <p:cNvSpPr/>
            <p:nvPr/>
          </p:nvSpPr>
          <p:spPr>
            <a:xfrm>
              <a:off x="10245536" y="2953292"/>
              <a:ext cx="548640" cy="548640"/>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6" name="TextBox 5">
              <a:extLst>
                <a:ext uri="{FF2B5EF4-FFF2-40B4-BE49-F238E27FC236}">
                  <a16:creationId xmlns:a16="http://schemas.microsoft.com/office/drawing/2014/main" xmlns="" id="{BF42A863-6172-4A5A-9650-35BC531D700B}"/>
                </a:ext>
              </a:extLst>
            </p:cNvPr>
            <p:cNvSpPr txBox="1"/>
            <p:nvPr/>
          </p:nvSpPr>
          <p:spPr>
            <a:xfrm>
              <a:off x="9826838" y="4169972"/>
              <a:ext cx="2105063" cy="461665"/>
            </a:xfrm>
            <a:prstGeom prst="rect">
              <a:avLst/>
            </a:prstGeom>
            <a:noFill/>
          </p:spPr>
          <p:txBody>
            <a:bodyPr wrap="none" rtlCol="0">
              <a:spAutoFit/>
            </a:bodyPr>
            <a:lstStyle/>
            <a:p>
              <a:r>
                <a:rPr lang="en-US" sz="2400" dirty="0"/>
                <a:t>HFC Molecule</a:t>
              </a:r>
            </a:p>
          </p:txBody>
        </p:sp>
        <p:sp>
          <p:nvSpPr>
            <p:cNvPr id="16" name="Flowchart: Connector 15">
              <a:extLst>
                <a:ext uri="{FF2B5EF4-FFF2-40B4-BE49-F238E27FC236}">
                  <a16:creationId xmlns:a16="http://schemas.microsoft.com/office/drawing/2014/main" xmlns="" id="{5F64C9BB-1580-46C9-BF74-EDBBCE60125D}"/>
                </a:ext>
              </a:extLst>
            </p:cNvPr>
            <p:cNvSpPr/>
            <p:nvPr/>
          </p:nvSpPr>
          <p:spPr>
            <a:xfrm>
              <a:off x="10012662" y="2324636"/>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17" name="Flowchart: Connector 16">
              <a:extLst>
                <a:ext uri="{FF2B5EF4-FFF2-40B4-BE49-F238E27FC236}">
                  <a16:creationId xmlns:a16="http://schemas.microsoft.com/office/drawing/2014/main" xmlns="" id="{3FF3341B-478D-4720-9319-4463E061BBEF}"/>
                </a:ext>
              </a:extLst>
            </p:cNvPr>
            <p:cNvSpPr/>
            <p:nvPr/>
          </p:nvSpPr>
          <p:spPr>
            <a:xfrm>
              <a:off x="9597054" y="3017520"/>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18" name="Flowchart: Connector 17">
              <a:extLst>
                <a:ext uri="{FF2B5EF4-FFF2-40B4-BE49-F238E27FC236}">
                  <a16:creationId xmlns:a16="http://schemas.microsoft.com/office/drawing/2014/main" xmlns="" id="{1083B32C-8981-49C3-9CEE-14ADE2163429}"/>
                </a:ext>
              </a:extLst>
            </p:cNvPr>
            <p:cNvSpPr/>
            <p:nvPr/>
          </p:nvSpPr>
          <p:spPr>
            <a:xfrm>
              <a:off x="10988150" y="2953292"/>
              <a:ext cx="548640" cy="548640"/>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22" name="Flowchart: Connector 21">
              <a:extLst>
                <a:ext uri="{FF2B5EF4-FFF2-40B4-BE49-F238E27FC236}">
                  <a16:creationId xmlns:a16="http://schemas.microsoft.com/office/drawing/2014/main" xmlns="" id="{B3AA2647-2E12-42C6-B03E-01C3F94782CD}"/>
                </a:ext>
              </a:extLst>
            </p:cNvPr>
            <p:cNvSpPr/>
            <p:nvPr/>
          </p:nvSpPr>
          <p:spPr>
            <a:xfrm>
              <a:off x="11259768" y="3547212"/>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t>
              </a:r>
            </a:p>
          </p:txBody>
        </p:sp>
      </p:grpSp>
    </p:spTree>
    <p:custDataLst>
      <p:tags r:id="rId1"/>
    </p:custDataLst>
    <p:extLst>
      <p:ext uri="{BB962C8B-B14F-4D97-AF65-F5344CB8AC3E}">
        <p14:creationId xmlns:p14="http://schemas.microsoft.com/office/powerpoint/2010/main" val="22168259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8245469" cy="4038600"/>
          </a:xfrm>
        </p:spPr>
        <p:txBody>
          <a:bodyPr anchor="t">
            <a:normAutofit/>
          </a:bodyPr>
          <a:lstStyle/>
          <a:p>
            <a:r>
              <a:rPr lang="en-US" dirty="0"/>
              <a:t>Hydrofluoroolefins </a:t>
            </a:r>
            <a:r>
              <a:rPr lang="en-US" dirty="0">
                <a:solidFill>
                  <a:srgbClr val="FF0000"/>
                </a:solidFill>
              </a:rPr>
              <a:t>(HFO) refrigerants contain hydrogen, fluorine, and carbon atoms </a:t>
            </a:r>
            <a:r>
              <a:rPr lang="en-US" dirty="0"/>
              <a:t>connected with at least one double bond between the carbon atoms.  </a:t>
            </a:r>
          </a:p>
          <a:p>
            <a:r>
              <a:rPr lang="en-US" dirty="0"/>
              <a:t>HFOs have </a:t>
            </a:r>
            <a:r>
              <a:rPr lang="en-US" dirty="0">
                <a:solidFill>
                  <a:srgbClr val="FF0000"/>
                </a:solidFill>
              </a:rPr>
              <a:t>no ozone depletion potential </a:t>
            </a:r>
            <a:r>
              <a:rPr lang="en-US" dirty="0"/>
              <a:t>but do have a very small effect on global warming.  </a:t>
            </a:r>
          </a:p>
        </p:txBody>
      </p:sp>
      <p:pic>
        <p:nvPicPr>
          <p:cNvPr id="4" name="Picture 3">
            <a:extLst>
              <a:ext uri="{FF2B5EF4-FFF2-40B4-BE49-F238E27FC236}">
                <a16:creationId xmlns:a16="http://schemas.microsoft.com/office/drawing/2014/main" xmlns="" id="{321586F9-676F-4E69-930B-990167D5B8AD}"/>
              </a:ext>
            </a:extLst>
          </p:cNvPr>
          <p:cNvPicPr>
            <a:picLocks noChangeAspect="1"/>
          </p:cNvPicPr>
          <p:nvPr/>
        </p:nvPicPr>
        <p:blipFill rotWithShape="1">
          <a:blip r:embed="rId4"/>
          <a:srcRect r="51139" b="19425"/>
          <a:stretch/>
        </p:blipFill>
        <p:spPr>
          <a:xfrm>
            <a:off x="8839200" y="2819400"/>
            <a:ext cx="3267075" cy="2133600"/>
          </a:xfrm>
          <a:prstGeom prst="rect">
            <a:avLst/>
          </a:prstGeom>
        </p:spPr>
      </p:pic>
      <p:sp>
        <p:nvSpPr>
          <p:cNvPr id="5" name="TextBox 4">
            <a:extLst>
              <a:ext uri="{FF2B5EF4-FFF2-40B4-BE49-F238E27FC236}">
                <a16:creationId xmlns:a16="http://schemas.microsoft.com/office/drawing/2014/main" xmlns="" id="{CB58101D-E635-4317-A84A-FCD8DDF2C32A}"/>
              </a:ext>
            </a:extLst>
          </p:cNvPr>
          <p:cNvSpPr txBox="1"/>
          <p:nvPr/>
        </p:nvSpPr>
        <p:spPr>
          <a:xfrm>
            <a:off x="9455056" y="5334000"/>
            <a:ext cx="2121093" cy="461665"/>
          </a:xfrm>
          <a:prstGeom prst="rect">
            <a:avLst/>
          </a:prstGeom>
          <a:noFill/>
        </p:spPr>
        <p:txBody>
          <a:bodyPr wrap="none" rtlCol="0">
            <a:spAutoFit/>
          </a:bodyPr>
          <a:lstStyle/>
          <a:p>
            <a:r>
              <a:rPr lang="en-US" sz="2400"/>
              <a:t>HFO Molecule</a:t>
            </a:r>
            <a:endParaRPr lang="en-US" sz="2400" dirty="0"/>
          </a:p>
        </p:txBody>
      </p:sp>
    </p:spTree>
    <p:custDataLst>
      <p:tags r:id="rId1"/>
    </p:custDataLst>
    <p:extLst>
      <p:ext uri="{BB962C8B-B14F-4D97-AF65-F5344CB8AC3E}">
        <p14:creationId xmlns:p14="http://schemas.microsoft.com/office/powerpoint/2010/main" val="39274539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a:bodyPr>
          <a:lstStyle/>
          <a:p>
            <a:r>
              <a:rPr lang="en-US" dirty="0"/>
              <a:t>HFOs are less flammable than hydrocarbon refrigerants but most are still mildly flammable so are </a:t>
            </a:r>
            <a:r>
              <a:rPr lang="en-US" dirty="0">
                <a:solidFill>
                  <a:srgbClr val="FF0000"/>
                </a:solidFill>
              </a:rPr>
              <a:t>classified as A2L.  </a:t>
            </a:r>
          </a:p>
          <a:p>
            <a:r>
              <a:rPr lang="en-US" dirty="0"/>
              <a:t>HFO refrigerants </a:t>
            </a:r>
            <a:r>
              <a:rPr lang="en-US" dirty="0">
                <a:solidFill>
                  <a:srgbClr val="FF0000"/>
                </a:solidFill>
              </a:rPr>
              <a:t>contain fluorine making them less flammable </a:t>
            </a:r>
            <a:r>
              <a:rPr lang="en-US" dirty="0"/>
              <a:t>than hydrocarbon refrigerants.  </a:t>
            </a:r>
          </a:p>
          <a:p>
            <a:r>
              <a:rPr lang="en-US" dirty="0"/>
              <a:t>HFO refrigerants are miscible in POE lubricants.  </a:t>
            </a:r>
          </a:p>
          <a:p>
            <a:r>
              <a:rPr lang="en-US" dirty="0">
                <a:solidFill>
                  <a:srgbClr val="FF0000"/>
                </a:solidFill>
              </a:rPr>
              <a:t>R-1234yf</a:t>
            </a:r>
            <a:r>
              <a:rPr lang="en-US" dirty="0"/>
              <a:t> is an HFO refrigerant used in chillers. </a:t>
            </a:r>
            <a:endParaRPr lang="en-US" dirty="0">
              <a:solidFill>
                <a:srgbClr val="FF0000"/>
              </a:solidFill>
            </a:endParaRPr>
          </a:p>
        </p:txBody>
      </p:sp>
    </p:spTree>
    <p:custDataLst>
      <p:tags r:id="rId1"/>
    </p:custDataLst>
    <p:extLst>
      <p:ext uri="{BB962C8B-B14F-4D97-AF65-F5344CB8AC3E}">
        <p14:creationId xmlns:p14="http://schemas.microsoft.com/office/powerpoint/2010/main" val="2362201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fontScale="92500"/>
          </a:bodyPr>
          <a:lstStyle/>
          <a:p>
            <a:r>
              <a:rPr lang="en-US" dirty="0"/>
              <a:t>Hydrocarbon </a:t>
            </a:r>
            <a:r>
              <a:rPr lang="en-US" dirty="0">
                <a:solidFill>
                  <a:srgbClr val="FF0000"/>
                </a:solidFill>
              </a:rPr>
              <a:t>(HC) refrigerants </a:t>
            </a:r>
            <a:r>
              <a:rPr lang="en-US" dirty="0"/>
              <a:t>are an elementary compound of hydrogen and carbon.  Although flammable, these refrigerants pose the </a:t>
            </a:r>
            <a:r>
              <a:rPr lang="en-US" dirty="0">
                <a:solidFill>
                  <a:srgbClr val="FF0000"/>
                </a:solidFill>
              </a:rPr>
              <a:t>least amount of danger to the environment</a:t>
            </a:r>
            <a:r>
              <a:rPr lang="en-US" dirty="0"/>
              <a:t>.  </a:t>
            </a:r>
          </a:p>
          <a:p>
            <a:r>
              <a:rPr lang="en-US" dirty="0">
                <a:solidFill>
                  <a:srgbClr val="FF0000"/>
                </a:solidFill>
              </a:rPr>
              <a:t>HCs have no ozone depletion potential and a very small effect on global warming,</a:t>
            </a:r>
            <a:r>
              <a:rPr lang="en-US" dirty="0"/>
              <a:t> with GWP values less than 10.  Isobutane (R-600a) and Propane (R-290) are examples of HCs.  </a:t>
            </a:r>
          </a:p>
          <a:p>
            <a:r>
              <a:rPr lang="en-US" dirty="0"/>
              <a:t>Some HC refrigerants are considered natural refrigerants.</a:t>
            </a:r>
          </a:p>
        </p:txBody>
      </p:sp>
    </p:spTree>
    <p:extLst>
      <p:ext uri="{BB962C8B-B14F-4D97-AF65-F5344CB8AC3E}">
        <p14:creationId xmlns:p14="http://schemas.microsoft.com/office/powerpoint/2010/main" val="1912352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9D6AA6-BBBF-4E26-81BF-95FFEEEEE199}"/>
              </a:ext>
            </a:extLst>
          </p:cNvPr>
          <p:cNvSpPr>
            <a:spLocks noGrp="1"/>
          </p:cNvSpPr>
          <p:nvPr>
            <p:ph type="title"/>
          </p:nvPr>
        </p:nvSpPr>
        <p:spPr>
          <a:xfrm>
            <a:off x="581192" y="702156"/>
            <a:ext cx="11168432"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69244AD2-FA31-41A6-943F-ED7933A6D4BE}"/>
              </a:ext>
            </a:extLst>
          </p:cNvPr>
          <p:cNvSpPr>
            <a:spLocks noGrp="1"/>
          </p:cNvSpPr>
          <p:nvPr>
            <p:ph idx="1"/>
          </p:nvPr>
        </p:nvSpPr>
        <p:spPr>
          <a:xfrm>
            <a:off x="440286" y="1981200"/>
            <a:ext cx="11309338" cy="2819400"/>
          </a:xfrm>
        </p:spPr>
        <p:txBody>
          <a:bodyPr/>
          <a:lstStyle/>
          <a:p>
            <a:pPr marL="0" indent="0">
              <a:buNone/>
            </a:pPr>
            <a:r>
              <a:rPr lang="en-US" dirty="0"/>
              <a:t>Propane cylinders for grilling should never be used as a refrigerant, as they </a:t>
            </a:r>
            <a:r>
              <a:rPr lang="en-US" dirty="0">
                <a:solidFill>
                  <a:srgbClr val="FF0000"/>
                </a:solidFill>
              </a:rPr>
              <a:t>contain impurities </a:t>
            </a:r>
            <a:r>
              <a:rPr lang="en-US" dirty="0"/>
              <a:t>that can damage refrigeration equipment.</a:t>
            </a:r>
          </a:p>
        </p:txBody>
      </p:sp>
    </p:spTree>
    <p:extLst>
      <p:ext uri="{BB962C8B-B14F-4D97-AF65-F5344CB8AC3E}">
        <p14:creationId xmlns:p14="http://schemas.microsoft.com/office/powerpoint/2010/main" val="3254649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9464669" cy="4038600"/>
          </a:xfrm>
        </p:spPr>
        <p:txBody>
          <a:bodyPr anchor="t">
            <a:normAutofit/>
          </a:bodyPr>
          <a:lstStyle/>
          <a:p>
            <a:r>
              <a:rPr lang="en-US" dirty="0"/>
              <a:t>Azeotropic refrigerant mixtures contains two or more refrigerants.  At a certain pressure, an azeotropic mixture evaporates and condenses at a constant temperature.  </a:t>
            </a:r>
          </a:p>
          <a:p>
            <a:r>
              <a:rPr lang="en-US" dirty="0"/>
              <a:t>It acts like a single component refrigerant over its entire range.  Thus, azeotropic mixtures act as a pure compound.   </a:t>
            </a:r>
          </a:p>
        </p:txBody>
      </p:sp>
      <p:pic>
        <p:nvPicPr>
          <p:cNvPr id="4" name="Picture 2">
            <a:extLst>
              <a:ext uri="{FF2B5EF4-FFF2-40B4-BE49-F238E27FC236}">
                <a16:creationId xmlns:a16="http://schemas.microsoft.com/office/drawing/2014/main" xmlns="" id="{297C0A79-285E-4DC2-8F6E-11CC50775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672" y="2100676"/>
            <a:ext cx="167639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xmlns="" id="{69E6B842-3208-49B9-B48B-3E54D6AAE87E}"/>
              </a:ext>
            </a:extLst>
          </p:cNvPr>
          <p:cNvSpPr/>
          <p:nvPr/>
        </p:nvSpPr>
        <p:spPr>
          <a:xfrm>
            <a:off x="10481433" y="4757324"/>
            <a:ext cx="1287532" cy="400110"/>
          </a:xfrm>
          <a:prstGeom prst="rect">
            <a:avLst/>
          </a:prstGeom>
        </p:spPr>
        <p:txBody>
          <a:bodyPr wrap="none">
            <a:spAutoFit/>
          </a:bodyPr>
          <a:lstStyle/>
          <a:p>
            <a:r>
              <a:rPr lang="en-US" sz="2000" dirty="0"/>
              <a:t>500 Series</a:t>
            </a:r>
          </a:p>
        </p:txBody>
      </p:sp>
    </p:spTree>
    <p:extLst>
      <p:ext uri="{BB962C8B-B14F-4D97-AF65-F5344CB8AC3E}">
        <p14:creationId xmlns:p14="http://schemas.microsoft.com/office/powerpoint/2010/main" val="53472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775EC-B02C-49E8-802E-A6C4AE2DFEB0}"/>
              </a:ext>
            </a:extLst>
          </p:cNvPr>
          <p:cNvSpPr>
            <a:spLocks noGrp="1"/>
          </p:cNvSpPr>
          <p:nvPr>
            <p:ph type="title"/>
          </p:nvPr>
        </p:nvSpPr>
        <p:spPr/>
        <p:txBody>
          <a:bodyPr/>
          <a:lstStyle/>
          <a:p>
            <a:r>
              <a:rPr lang="en-US" dirty="0"/>
              <a:t>BEFORE YOU BEGIN</a:t>
            </a:r>
          </a:p>
        </p:txBody>
      </p:sp>
      <p:sp>
        <p:nvSpPr>
          <p:cNvPr id="3" name="Content Placeholder 2">
            <a:extLst>
              <a:ext uri="{FF2B5EF4-FFF2-40B4-BE49-F238E27FC236}">
                <a16:creationId xmlns:a16="http://schemas.microsoft.com/office/drawing/2014/main" xmlns="" id="{D8EE78CE-9A36-43C7-B9F0-FC59725EF709}"/>
              </a:ext>
            </a:extLst>
          </p:cNvPr>
          <p:cNvSpPr>
            <a:spLocks noGrp="1"/>
          </p:cNvSpPr>
          <p:nvPr>
            <p:ph idx="1"/>
          </p:nvPr>
        </p:nvSpPr>
        <p:spPr/>
        <p:txBody>
          <a:bodyPr/>
          <a:lstStyle/>
          <a:p>
            <a:r>
              <a:rPr lang="en-US" dirty="0"/>
              <a:t>In addition to this preparatory manual, practice questions are available to help prepare you for the EPA Section 608 examination.  </a:t>
            </a:r>
          </a:p>
          <a:p>
            <a:r>
              <a:rPr lang="en-US" dirty="0"/>
              <a:t>You can access these practice questions, free of charge, on the ESCO website at www.escogroup.org/practice.</a:t>
            </a:r>
          </a:p>
          <a:p>
            <a:endParaRPr lang="en-US" dirty="0"/>
          </a:p>
        </p:txBody>
      </p:sp>
    </p:spTree>
    <p:extLst>
      <p:ext uri="{BB962C8B-B14F-4D97-AF65-F5344CB8AC3E}">
        <p14:creationId xmlns:p14="http://schemas.microsoft.com/office/powerpoint/2010/main" val="514180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8626469" cy="4038600"/>
          </a:xfrm>
        </p:spPr>
        <p:txBody>
          <a:bodyPr anchor="t">
            <a:normAutofit/>
          </a:bodyPr>
          <a:lstStyle/>
          <a:p>
            <a:r>
              <a:rPr lang="en-US" dirty="0">
                <a:solidFill>
                  <a:srgbClr val="FF0000"/>
                </a:solidFill>
              </a:rPr>
              <a:t>Zeotropic or non-azeotropic </a:t>
            </a:r>
            <a:r>
              <a:rPr lang="en-US" dirty="0"/>
              <a:t>refrigerant mixtures are mixtures of components that have different boiling points.  This mixture is a blend of refrigerant.  </a:t>
            </a:r>
          </a:p>
          <a:p>
            <a:endParaRPr lang="en-US" dirty="0"/>
          </a:p>
          <a:p>
            <a:r>
              <a:rPr lang="en-US" dirty="0"/>
              <a:t>The blend may be </a:t>
            </a:r>
            <a:r>
              <a:rPr lang="en-US" dirty="0">
                <a:solidFill>
                  <a:srgbClr val="FF0000"/>
                </a:solidFill>
              </a:rPr>
              <a:t>binary (two-part) </a:t>
            </a:r>
            <a:r>
              <a:rPr lang="en-US" dirty="0"/>
              <a:t>or </a:t>
            </a:r>
            <a:r>
              <a:rPr lang="en-US" dirty="0">
                <a:solidFill>
                  <a:srgbClr val="FF0000"/>
                </a:solidFill>
              </a:rPr>
              <a:t>ternary (three-part)</a:t>
            </a:r>
            <a:r>
              <a:rPr lang="en-US" dirty="0"/>
              <a:t>.  </a:t>
            </a:r>
          </a:p>
        </p:txBody>
      </p:sp>
      <p:pic>
        <p:nvPicPr>
          <p:cNvPr id="4" name="Picture 5">
            <a:extLst>
              <a:ext uri="{FF2B5EF4-FFF2-40B4-BE49-F238E27FC236}">
                <a16:creationId xmlns:a16="http://schemas.microsoft.com/office/drawing/2014/main" xmlns="" id="{CCB78F83-A5E1-4B16-B761-086F2AC63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48" r="21387"/>
          <a:stretch>
            <a:fillRect/>
          </a:stretch>
        </p:blipFill>
        <p:spPr bwMode="auto">
          <a:xfrm>
            <a:off x="9955007" y="2743200"/>
            <a:ext cx="1795662" cy="293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824516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301443" y="2167405"/>
            <a:ext cx="6704805" cy="4461991"/>
          </a:xfrm>
        </p:spPr>
        <p:txBody>
          <a:bodyPr anchor="t">
            <a:normAutofit fontScale="92500" lnSpcReduction="10000"/>
          </a:bodyPr>
          <a:lstStyle/>
          <a:p>
            <a:r>
              <a:rPr lang="en-US" dirty="0"/>
              <a:t>Blended refrigerants are normally associated with having what is called “</a:t>
            </a:r>
            <a:r>
              <a:rPr lang="en-US" dirty="0">
                <a:solidFill>
                  <a:srgbClr val="FF0000"/>
                </a:solidFill>
              </a:rPr>
              <a:t>temperature glide</a:t>
            </a:r>
            <a:r>
              <a:rPr lang="en-US" dirty="0"/>
              <a:t>”.  </a:t>
            </a:r>
          </a:p>
          <a:p>
            <a:r>
              <a:rPr lang="en-US" dirty="0"/>
              <a:t>This is due to the blended parts having </a:t>
            </a:r>
            <a:r>
              <a:rPr lang="en-US" b="1" dirty="0"/>
              <a:t>different pressures </a:t>
            </a:r>
            <a:r>
              <a:rPr lang="en-US" dirty="0"/>
              <a:t>for the same saturation temperature.  </a:t>
            </a:r>
          </a:p>
          <a:p>
            <a:r>
              <a:rPr lang="en-US" dirty="0"/>
              <a:t>Temperature glide can range a few tenths of a degree to 12 degrees or more.</a:t>
            </a:r>
          </a:p>
        </p:txBody>
      </p:sp>
      <p:pic>
        <p:nvPicPr>
          <p:cNvPr id="5" name="Picture 3" descr="Capture">
            <a:extLst>
              <a:ext uri="{FF2B5EF4-FFF2-40B4-BE49-F238E27FC236}">
                <a16:creationId xmlns:a16="http://schemas.microsoft.com/office/drawing/2014/main" xmlns="" id="{4C8C99AD-7FC7-494A-B233-BB50B98F2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345" t="9875" r="16409" b="10324"/>
          <a:stretch>
            <a:fillRect/>
          </a:stretch>
        </p:blipFill>
        <p:spPr bwMode="auto">
          <a:xfrm>
            <a:off x="7864510" y="1981200"/>
            <a:ext cx="3355433" cy="2976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6" name="Group 5">
            <a:extLst>
              <a:ext uri="{FF2B5EF4-FFF2-40B4-BE49-F238E27FC236}">
                <a16:creationId xmlns:a16="http://schemas.microsoft.com/office/drawing/2014/main" xmlns="" id="{BD81947F-486A-4A5B-A5B8-9E36869FD2A5}"/>
              </a:ext>
            </a:extLst>
          </p:cNvPr>
          <p:cNvGrpSpPr/>
          <p:nvPr/>
        </p:nvGrpSpPr>
        <p:grpSpPr>
          <a:xfrm rot="21056712">
            <a:off x="8885562" y="2760523"/>
            <a:ext cx="1553090" cy="718465"/>
            <a:chOff x="3579043" y="3603869"/>
            <a:chExt cx="1939839" cy="523704"/>
          </a:xfrm>
        </p:grpSpPr>
        <p:pic>
          <p:nvPicPr>
            <p:cNvPr id="19" name="Picture 18" descr="A close up of a person&#10;&#10;Description automatically generated">
              <a:extLst>
                <a:ext uri="{FF2B5EF4-FFF2-40B4-BE49-F238E27FC236}">
                  <a16:creationId xmlns:a16="http://schemas.microsoft.com/office/drawing/2014/main" xmlns="" id="{62CD9FF6-68DC-4478-A58A-D1195ADDC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1456">
              <a:off x="3579043" y="3796162"/>
              <a:ext cx="1939839" cy="331411"/>
            </a:xfrm>
            <a:prstGeom prst="rect">
              <a:avLst/>
            </a:prstGeom>
          </p:spPr>
        </p:pic>
        <p:cxnSp>
          <p:nvCxnSpPr>
            <p:cNvPr id="20" name="Straight Connector 19">
              <a:extLst>
                <a:ext uri="{FF2B5EF4-FFF2-40B4-BE49-F238E27FC236}">
                  <a16:creationId xmlns:a16="http://schemas.microsoft.com/office/drawing/2014/main" xmlns="" id="{AFBBDDBD-9F29-45BE-8419-984C82721884}"/>
                </a:ext>
              </a:extLst>
            </p:cNvPr>
            <p:cNvCxnSpPr>
              <a:cxnSpLocks/>
            </p:cNvCxnSpPr>
            <p:nvPr/>
          </p:nvCxnSpPr>
          <p:spPr>
            <a:xfrm rot="543288" flipV="1">
              <a:off x="3632675" y="3603869"/>
              <a:ext cx="1872145" cy="3866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xmlns="" id="{F583C64D-281B-4F49-B8FD-D1AB2A07286F}"/>
              </a:ext>
            </a:extLst>
          </p:cNvPr>
          <p:cNvCxnSpPr>
            <a:cxnSpLocks/>
          </p:cNvCxnSpPr>
          <p:nvPr/>
        </p:nvCxnSpPr>
        <p:spPr>
          <a:xfrm flipV="1">
            <a:off x="7010400" y="2758462"/>
            <a:ext cx="3477448" cy="4004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1965FF56-278A-4AD2-9B5B-DE3BE072314B}"/>
              </a:ext>
            </a:extLst>
          </p:cNvPr>
          <p:cNvCxnSpPr>
            <a:cxnSpLocks/>
          </p:cNvCxnSpPr>
          <p:nvPr/>
        </p:nvCxnSpPr>
        <p:spPr>
          <a:xfrm>
            <a:off x="7010400" y="3275285"/>
            <a:ext cx="186804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0B289A40-C9B5-4D00-A327-B77B6B6B58B9}"/>
              </a:ext>
            </a:extLst>
          </p:cNvPr>
          <p:cNvCxnSpPr/>
          <p:nvPr/>
        </p:nvCxnSpPr>
        <p:spPr>
          <a:xfrm>
            <a:off x="8869057" y="3327221"/>
            <a:ext cx="0" cy="1718970"/>
          </a:xfrm>
          <a:prstGeom prst="straightConnector1">
            <a:avLst/>
          </a:prstGeom>
          <a:ln w="28575">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D6A35D58-F09F-4BEC-A357-E85F98A9D455}"/>
              </a:ext>
            </a:extLst>
          </p:cNvPr>
          <p:cNvSpPr txBox="1"/>
          <p:nvPr/>
        </p:nvSpPr>
        <p:spPr>
          <a:xfrm>
            <a:off x="8053040" y="4904855"/>
            <a:ext cx="1473480" cy="369332"/>
          </a:xfrm>
          <a:prstGeom prst="rect">
            <a:avLst/>
          </a:prstGeom>
          <a:noFill/>
        </p:spPr>
        <p:txBody>
          <a:bodyPr wrap="none" rtlCol="0">
            <a:spAutoFit/>
          </a:bodyPr>
          <a:lstStyle/>
          <a:p>
            <a:r>
              <a:rPr lang="en-US" sz="1800" dirty="0"/>
              <a:t>Bubble Point</a:t>
            </a:r>
          </a:p>
        </p:txBody>
      </p:sp>
      <p:cxnSp>
        <p:nvCxnSpPr>
          <p:cNvPr id="11" name="Straight Arrow Connector 10">
            <a:extLst>
              <a:ext uri="{FF2B5EF4-FFF2-40B4-BE49-F238E27FC236}">
                <a16:creationId xmlns:a16="http://schemas.microsoft.com/office/drawing/2014/main" xmlns="" id="{3F4C2107-29D5-44DE-B821-8C381C3C27B0}"/>
              </a:ext>
            </a:extLst>
          </p:cNvPr>
          <p:cNvCxnSpPr>
            <a:cxnSpLocks/>
          </p:cNvCxnSpPr>
          <p:nvPr/>
        </p:nvCxnSpPr>
        <p:spPr>
          <a:xfrm>
            <a:off x="10487848" y="3067220"/>
            <a:ext cx="0" cy="1890617"/>
          </a:xfrm>
          <a:prstGeom prst="straightConnector1">
            <a:avLst/>
          </a:prstGeom>
          <a:ln w="28575">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9D4BF0AA-D31D-4241-B9C2-19C7464BA238}"/>
              </a:ext>
            </a:extLst>
          </p:cNvPr>
          <p:cNvSpPr txBox="1"/>
          <p:nvPr/>
        </p:nvSpPr>
        <p:spPr>
          <a:xfrm>
            <a:off x="9889608" y="4904982"/>
            <a:ext cx="1204176" cy="369332"/>
          </a:xfrm>
          <a:prstGeom prst="rect">
            <a:avLst/>
          </a:prstGeom>
          <a:noFill/>
        </p:spPr>
        <p:txBody>
          <a:bodyPr wrap="none" rtlCol="0">
            <a:spAutoFit/>
          </a:bodyPr>
          <a:lstStyle/>
          <a:p>
            <a:r>
              <a:rPr lang="en-US" sz="1800" dirty="0"/>
              <a:t>Dew Point</a:t>
            </a:r>
          </a:p>
        </p:txBody>
      </p:sp>
      <p:sp>
        <p:nvSpPr>
          <p:cNvPr id="13" name="TextBox 12">
            <a:extLst>
              <a:ext uri="{FF2B5EF4-FFF2-40B4-BE49-F238E27FC236}">
                <a16:creationId xmlns:a16="http://schemas.microsoft.com/office/drawing/2014/main" xmlns="" id="{F8C6EA7E-A485-4EE8-9ED9-B73DBD89CEA1}"/>
              </a:ext>
            </a:extLst>
          </p:cNvPr>
          <p:cNvSpPr txBox="1"/>
          <p:nvPr/>
        </p:nvSpPr>
        <p:spPr>
          <a:xfrm>
            <a:off x="7067303" y="2825590"/>
            <a:ext cx="721533" cy="412662"/>
          </a:xfrm>
          <a:prstGeom prst="rect">
            <a:avLst/>
          </a:prstGeom>
          <a:noFill/>
        </p:spPr>
        <p:txBody>
          <a:bodyPr wrap="none" rtlCol="0">
            <a:spAutoFit/>
          </a:bodyPr>
          <a:lstStyle/>
          <a:p>
            <a:r>
              <a:rPr lang="en-US" sz="2400" dirty="0"/>
              <a:t>Glide</a:t>
            </a:r>
          </a:p>
        </p:txBody>
      </p:sp>
      <p:cxnSp>
        <p:nvCxnSpPr>
          <p:cNvPr id="14" name="Straight Arrow Connector 13">
            <a:extLst>
              <a:ext uri="{FF2B5EF4-FFF2-40B4-BE49-F238E27FC236}">
                <a16:creationId xmlns:a16="http://schemas.microsoft.com/office/drawing/2014/main" xmlns="" id="{C41F8793-97F2-4B9D-B2F9-FA7CBDD47374}"/>
              </a:ext>
            </a:extLst>
          </p:cNvPr>
          <p:cNvCxnSpPr/>
          <p:nvPr/>
        </p:nvCxnSpPr>
        <p:spPr>
          <a:xfrm>
            <a:off x="7856856" y="2775101"/>
            <a:ext cx="0" cy="500184"/>
          </a:xfrm>
          <a:prstGeom prst="straightConnector1">
            <a:avLst/>
          </a:prstGeom>
          <a:ln w="28575">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CF7641AD-740B-43EA-9589-949972DBE847}"/>
              </a:ext>
            </a:extLst>
          </p:cNvPr>
          <p:cNvSpPr txBox="1"/>
          <p:nvPr/>
        </p:nvSpPr>
        <p:spPr>
          <a:xfrm>
            <a:off x="10645845" y="2919885"/>
            <a:ext cx="1405590" cy="330129"/>
          </a:xfrm>
          <a:prstGeom prst="rect">
            <a:avLst/>
          </a:prstGeom>
          <a:noFill/>
        </p:spPr>
        <p:txBody>
          <a:bodyPr wrap="none" rtlCol="0">
            <a:spAutoFit/>
          </a:bodyPr>
          <a:lstStyle/>
          <a:p>
            <a:r>
              <a:rPr lang="en-US" sz="1800" dirty="0">
                <a:solidFill>
                  <a:srgbClr val="FF0000"/>
                </a:solidFill>
              </a:rPr>
              <a:t>Superheat Zone</a:t>
            </a:r>
          </a:p>
        </p:txBody>
      </p:sp>
      <p:sp>
        <p:nvSpPr>
          <p:cNvPr id="16" name="TextBox 15">
            <a:extLst>
              <a:ext uri="{FF2B5EF4-FFF2-40B4-BE49-F238E27FC236}">
                <a16:creationId xmlns:a16="http://schemas.microsoft.com/office/drawing/2014/main" xmlns="" id="{72A64A49-83F8-4C30-AEC2-A0FD93B4F304}"/>
              </a:ext>
            </a:extLst>
          </p:cNvPr>
          <p:cNvSpPr txBox="1"/>
          <p:nvPr/>
        </p:nvSpPr>
        <p:spPr>
          <a:xfrm>
            <a:off x="8039992" y="3291123"/>
            <a:ext cx="792205" cy="523220"/>
          </a:xfrm>
          <a:prstGeom prst="rect">
            <a:avLst/>
          </a:prstGeom>
          <a:noFill/>
        </p:spPr>
        <p:txBody>
          <a:bodyPr wrap="none" rtlCol="0">
            <a:spAutoFit/>
          </a:bodyPr>
          <a:lstStyle/>
          <a:p>
            <a:r>
              <a:rPr lang="en-US" sz="1400" dirty="0">
                <a:solidFill>
                  <a:srgbClr val="00B050"/>
                </a:solidFill>
              </a:rPr>
              <a:t>Subcool</a:t>
            </a:r>
          </a:p>
          <a:p>
            <a:r>
              <a:rPr lang="en-US" sz="1400" dirty="0">
                <a:solidFill>
                  <a:srgbClr val="00B050"/>
                </a:solidFill>
              </a:rPr>
              <a:t>Zone</a:t>
            </a:r>
          </a:p>
        </p:txBody>
      </p:sp>
      <p:sp>
        <p:nvSpPr>
          <p:cNvPr id="17" name="TextBox 16">
            <a:extLst>
              <a:ext uri="{FF2B5EF4-FFF2-40B4-BE49-F238E27FC236}">
                <a16:creationId xmlns:a16="http://schemas.microsoft.com/office/drawing/2014/main" xmlns="" id="{85B879C6-7FE1-44B2-A7B0-9791F7E6EB15}"/>
              </a:ext>
            </a:extLst>
          </p:cNvPr>
          <p:cNvSpPr txBox="1"/>
          <p:nvPr/>
        </p:nvSpPr>
        <p:spPr>
          <a:xfrm>
            <a:off x="9183886" y="3573312"/>
            <a:ext cx="897360" cy="302618"/>
          </a:xfrm>
          <a:prstGeom prst="rect">
            <a:avLst/>
          </a:prstGeom>
          <a:noFill/>
        </p:spPr>
        <p:txBody>
          <a:bodyPr wrap="none" rtlCol="0">
            <a:spAutoFit/>
          </a:bodyPr>
          <a:lstStyle/>
          <a:p>
            <a:r>
              <a:rPr lang="en-US" sz="1600" dirty="0">
                <a:solidFill>
                  <a:schemeClr val="bg2">
                    <a:lumMod val="50000"/>
                  </a:schemeClr>
                </a:solidFill>
              </a:rPr>
              <a:t>Saturation</a:t>
            </a:r>
          </a:p>
        </p:txBody>
      </p:sp>
      <p:pic>
        <p:nvPicPr>
          <p:cNvPr id="18" name="Picture 17" descr="A close up of a logo&#10;&#10;Description automatically generated">
            <a:extLst>
              <a:ext uri="{FF2B5EF4-FFF2-40B4-BE49-F238E27FC236}">
                <a16:creationId xmlns:a16="http://schemas.microsoft.com/office/drawing/2014/main" xmlns="" id="{DF6FB0A5-D998-48F9-B546-40932D21D9E4}"/>
              </a:ext>
            </a:extLst>
          </p:cNvPr>
          <p:cNvPicPr>
            <a:picLocks noChangeAspect="1"/>
          </p:cNvPicPr>
          <p:nvPr/>
        </p:nvPicPr>
        <p:blipFill rotWithShape="1">
          <a:blip r:embed="rId5">
            <a:extLst>
              <a:ext uri="{28A0092B-C50C-407E-A947-70E740481C1C}">
                <a14:useLocalDpi xmlns:a14="http://schemas.microsoft.com/office/drawing/2010/main" val="0"/>
              </a:ext>
            </a:extLst>
          </a:blip>
          <a:srcRect l="77372" t="8694"/>
          <a:stretch/>
        </p:blipFill>
        <p:spPr>
          <a:xfrm rot="20641365">
            <a:off x="10062338" y="2875618"/>
            <a:ext cx="395990" cy="301508"/>
          </a:xfrm>
          <a:prstGeom prst="rect">
            <a:avLst/>
          </a:prstGeom>
        </p:spPr>
      </p:pic>
    </p:spTree>
    <p:extLst>
      <p:ext uri="{BB962C8B-B14F-4D97-AF65-F5344CB8AC3E}">
        <p14:creationId xmlns:p14="http://schemas.microsoft.com/office/powerpoint/2010/main" val="6567208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8778869" cy="4038600"/>
          </a:xfrm>
        </p:spPr>
        <p:txBody>
          <a:bodyPr anchor="t">
            <a:normAutofit fontScale="92500" lnSpcReduction="10000"/>
          </a:bodyPr>
          <a:lstStyle/>
          <a:p>
            <a:r>
              <a:rPr lang="en-US" dirty="0"/>
              <a:t>Zeotropic and some near-azeotropic blends use bubble and dew points to indicate condensing and evaporation temperatures on a pressure-temperature chart.  </a:t>
            </a:r>
          </a:p>
          <a:p>
            <a:r>
              <a:rPr lang="en-US" dirty="0">
                <a:solidFill>
                  <a:srgbClr val="FF0000"/>
                </a:solidFill>
              </a:rPr>
              <a:t>Bubble point (Liquid)</a:t>
            </a:r>
            <a:r>
              <a:rPr lang="en-US" dirty="0"/>
              <a:t> values are used when charging by condenser subcooling.   </a:t>
            </a:r>
          </a:p>
          <a:p>
            <a:r>
              <a:rPr lang="en-US" dirty="0">
                <a:solidFill>
                  <a:srgbClr val="FF0000"/>
                </a:solidFill>
              </a:rPr>
              <a:t>Dew point (Vapor) </a:t>
            </a:r>
            <a:r>
              <a:rPr lang="en-US" dirty="0"/>
              <a:t>values are used for charging by suction or evaporator superheat. </a:t>
            </a:r>
          </a:p>
        </p:txBody>
      </p:sp>
      <p:sp>
        <p:nvSpPr>
          <p:cNvPr id="11" name="TextBox 10">
            <a:extLst>
              <a:ext uri="{FF2B5EF4-FFF2-40B4-BE49-F238E27FC236}">
                <a16:creationId xmlns:a16="http://schemas.microsoft.com/office/drawing/2014/main" xmlns="" id="{C7F29C6A-808D-412D-BB1B-4FD164F2FA8C}"/>
              </a:ext>
            </a:extLst>
          </p:cNvPr>
          <p:cNvSpPr txBox="1"/>
          <p:nvPr/>
        </p:nvSpPr>
        <p:spPr>
          <a:xfrm>
            <a:off x="8737320" y="5345668"/>
            <a:ext cx="1473480" cy="369332"/>
          </a:xfrm>
          <a:prstGeom prst="rect">
            <a:avLst/>
          </a:prstGeom>
          <a:noFill/>
        </p:spPr>
        <p:txBody>
          <a:bodyPr wrap="square" rtlCol="0">
            <a:spAutoFit/>
          </a:bodyPr>
          <a:lstStyle/>
          <a:p>
            <a:r>
              <a:rPr lang="en-US" sz="1800" dirty="0"/>
              <a:t>Bubble Point</a:t>
            </a:r>
          </a:p>
        </p:txBody>
      </p:sp>
      <p:grpSp>
        <p:nvGrpSpPr>
          <p:cNvPr id="16" name="Group 15">
            <a:extLst>
              <a:ext uri="{FF2B5EF4-FFF2-40B4-BE49-F238E27FC236}">
                <a16:creationId xmlns:a16="http://schemas.microsoft.com/office/drawing/2014/main" xmlns="" id="{3854FB41-A395-49C4-8844-873AF8591366}"/>
              </a:ext>
            </a:extLst>
          </p:cNvPr>
          <p:cNvGrpSpPr/>
          <p:nvPr/>
        </p:nvGrpSpPr>
        <p:grpSpPr>
          <a:xfrm>
            <a:off x="9483828" y="3241936"/>
            <a:ext cx="2224727" cy="2473064"/>
            <a:chOff x="9483828" y="3241936"/>
            <a:chExt cx="2224727" cy="2473064"/>
          </a:xfrm>
        </p:grpSpPr>
        <p:grpSp>
          <p:nvGrpSpPr>
            <p:cNvPr id="6" name="Group 5">
              <a:extLst>
                <a:ext uri="{FF2B5EF4-FFF2-40B4-BE49-F238E27FC236}">
                  <a16:creationId xmlns:a16="http://schemas.microsoft.com/office/drawing/2014/main" xmlns="" id="{7BE5E369-4B95-47C1-BB47-68A33DFDA263}"/>
                </a:ext>
              </a:extLst>
            </p:cNvPr>
            <p:cNvGrpSpPr/>
            <p:nvPr/>
          </p:nvGrpSpPr>
          <p:grpSpPr>
            <a:xfrm rot="21056712">
              <a:off x="9495659" y="3241936"/>
              <a:ext cx="1553090" cy="718465"/>
              <a:chOff x="3579043" y="3603869"/>
              <a:chExt cx="1939839" cy="523704"/>
            </a:xfrm>
          </p:grpSpPr>
          <p:pic>
            <p:nvPicPr>
              <p:cNvPr id="7" name="Picture 6" descr="A close up of a person&#10;&#10;Description automatically generated">
                <a:extLst>
                  <a:ext uri="{FF2B5EF4-FFF2-40B4-BE49-F238E27FC236}">
                    <a16:creationId xmlns:a16="http://schemas.microsoft.com/office/drawing/2014/main" xmlns="" id="{2639FFF3-6BF7-4B1B-9B41-F6509650D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1456">
                <a:off x="3579043" y="3796162"/>
                <a:ext cx="1939839" cy="331411"/>
              </a:xfrm>
              <a:prstGeom prst="rect">
                <a:avLst/>
              </a:prstGeom>
            </p:spPr>
          </p:pic>
          <p:cxnSp>
            <p:nvCxnSpPr>
              <p:cNvPr id="8" name="Straight Connector 7">
                <a:extLst>
                  <a:ext uri="{FF2B5EF4-FFF2-40B4-BE49-F238E27FC236}">
                    <a16:creationId xmlns:a16="http://schemas.microsoft.com/office/drawing/2014/main" xmlns="" id="{F10C50A9-73A9-44DF-8D09-5C5473800CE1}"/>
                  </a:ext>
                </a:extLst>
              </p:cNvPr>
              <p:cNvCxnSpPr>
                <a:cxnSpLocks/>
              </p:cNvCxnSpPr>
              <p:nvPr/>
            </p:nvCxnSpPr>
            <p:spPr>
              <a:xfrm rot="543288" flipV="1">
                <a:off x="3632675" y="3603869"/>
                <a:ext cx="1872145" cy="3866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8" descr="A close up of a logo&#10;&#10;Description automatically generated">
              <a:extLst>
                <a:ext uri="{FF2B5EF4-FFF2-40B4-BE49-F238E27FC236}">
                  <a16:creationId xmlns:a16="http://schemas.microsoft.com/office/drawing/2014/main" xmlns="" id="{A256A0C1-70FD-44E1-8E22-455032E61F93}"/>
                </a:ext>
              </a:extLst>
            </p:cNvPr>
            <p:cNvPicPr>
              <a:picLocks noChangeAspect="1"/>
            </p:cNvPicPr>
            <p:nvPr/>
          </p:nvPicPr>
          <p:blipFill rotWithShape="1">
            <a:blip r:embed="rId4">
              <a:extLst>
                <a:ext uri="{28A0092B-C50C-407E-A947-70E740481C1C}">
                  <a14:useLocalDpi xmlns:a14="http://schemas.microsoft.com/office/drawing/2010/main" val="0"/>
                </a:ext>
              </a:extLst>
            </a:blip>
            <a:srcRect l="77372" t="8694"/>
            <a:stretch/>
          </p:blipFill>
          <p:spPr>
            <a:xfrm rot="20641365">
              <a:off x="10693698" y="3363605"/>
              <a:ext cx="395990" cy="336041"/>
            </a:xfrm>
            <a:prstGeom prst="rect">
              <a:avLst/>
            </a:prstGeom>
          </p:spPr>
        </p:pic>
        <p:cxnSp>
          <p:nvCxnSpPr>
            <p:cNvPr id="10" name="Straight Arrow Connector 9">
              <a:extLst>
                <a:ext uri="{FF2B5EF4-FFF2-40B4-BE49-F238E27FC236}">
                  <a16:creationId xmlns:a16="http://schemas.microsoft.com/office/drawing/2014/main" xmlns="" id="{93B379C7-66D4-41D2-96EE-557AEB9EC062}"/>
                </a:ext>
              </a:extLst>
            </p:cNvPr>
            <p:cNvCxnSpPr>
              <a:cxnSpLocks/>
            </p:cNvCxnSpPr>
            <p:nvPr/>
          </p:nvCxnSpPr>
          <p:spPr>
            <a:xfrm>
              <a:off x="9483828" y="3747655"/>
              <a:ext cx="0" cy="1718970"/>
            </a:xfrm>
            <a:prstGeom prst="straightConnector1">
              <a:avLst/>
            </a:prstGeom>
            <a:ln w="28575">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4D8387A5-8B44-4CE4-B006-9A6F01441A05}"/>
                </a:ext>
              </a:extLst>
            </p:cNvPr>
            <p:cNvCxnSpPr>
              <a:cxnSpLocks/>
            </p:cNvCxnSpPr>
            <p:nvPr/>
          </p:nvCxnSpPr>
          <p:spPr>
            <a:xfrm flipH="1">
              <a:off x="11102619" y="3747655"/>
              <a:ext cx="25670" cy="1630616"/>
            </a:xfrm>
            <a:prstGeom prst="straightConnector1">
              <a:avLst/>
            </a:prstGeom>
            <a:ln w="28575">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96287F35-FC9F-4169-8E69-6A6D6B27430B}"/>
                </a:ext>
              </a:extLst>
            </p:cNvPr>
            <p:cNvSpPr txBox="1"/>
            <p:nvPr/>
          </p:nvSpPr>
          <p:spPr>
            <a:xfrm>
              <a:off x="10504379" y="5345668"/>
              <a:ext cx="1204176" cy="369332"/>
            </a:xfrm>
            <a:prstGeom prst="rect">
              <a:avLst/>
            </a:prstGeom>
            <a:noFill/>
          </p:spPr>
          <p:txBody>
            <a:bodyPr wrap="square" rtlCol="0">
              <a:spAutoFit/>
            </a:bodyPr>
            <a:lstStyle/>
            <a:p>
              <a:r>
                <a:rPr lang="en-US" sz="1800" dirty="0"/>
                <a:t>Dew Point</a:t>
              </a:r>
            </a:p>
          </p:txBody>
        </p:sp>
      </p:grpSp>
    </p:spTree>
    <p:extLst>
      <p:ext uri="{BB962C8B-B14F-4D97-AF65-F5344CB8AC3E}">
        <p14:creationId xmlns:p14="http://schemas.microsoft.com/office/powerpoint/2010/main" val="2923876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1981200"/>
            <a:ext cx="11309338" cy="4343400"/>
          </a:xfrm>
        </p:spPr>
        <p:txBody>
          <a:bodyPr anchor="t">
            <a:normAutofit/>
          </a:bodyPr>
          <a:lstStyle/>
          <a:p>
            <a:r>
              <a:rPr lang="en-US" dirty="0"/>
              <a:t>Zeotropic and some near-azeotropic blends use bubble and dew points to indicate condensing and evaporation temperatures on a pressure-temperature chart.  </a:t>
            </a:r>
          </a:p>
          <a:p>
            <a:r>
              <a:rPr lang="en-US" dirty="0">
                <a:solidFill>
                  <a:srgbClr val="FF0000"/>
                </a:solidFill>
              </a:rPr>
              <a:t>Bubble point</a:t>
            </a:r>
            <a:r>
              <a:rPr lang="en-US" dirty="0"/>
              <a:t> is used when charging by condenser subcooling.   </a:t>
            </a:r>
          </a:p>
          <a:p>
            <a:r>
              <a:rPr lang="en-US" dirty="0">
                <a:solidFill>
                  <a:srgbClr val="FF0000"/>
                </a:solidFill>
              </a:rPr>
              <a:t>Dew point </a:t>
            </a:r>
            <a:r>
              <a:rPr lang="en-US" dirty="0"/>
              <a:t>is used for charging by suction or evaporator superheat. </a:t>
            </a:r>
          </a:p>
        </p:txBody>
      </p:sp>
    </p:spTree>
    <p:custDataLst>
      <p:tags r:id="rId1"/>
    </p:custDataLst>
    <p:extLst>
      <p:ext uri="{BB962C8B-B14F-4D97-AF65-F5344CB8AC3E}">
        <p14:creationId xmlns:p14="http://schemas.microsoft.com/office/powerpoint/2010/main" val="4162576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fontScale="92500" lnSpcReduction="10000"/>
          </a:bodyPr>
          <a:lstStyle/>
          <a:p>
            <a:r>
              <a:rPr lang="en-US" dirty="0"/>
              <a:t>The </a:t>
            </a:r>
            <a:r>
              <a:rPr lang="en-US" dirty="0">
                <a:solidFill>
                  <a:srgbClr val="FF0000"/>
                </a:solidFill>
              </a:rPr>
              <a:t>R-400 series </a:t>
            </a:r>
            <a:r>
              <a:rPr lang="en-US" dirty="0"/>
              <a:t>of refrigerants are </a:t>
            </a:r>
            <a:r>
              <a:rPr lang="en-US" dirty="0">
                <a:solidFill>
                  <a:srgbClr val="FF0000"/>
                </a:solidFill>
              </a:rPr>
              <a:t>near-azeotropic blends </a:t>
            </a:r>
            <a:r>
              <a:rPr lang="en-US" dirty="0"/>
              <a:t>that can leak from a system at uneven rates due to different vapor pressures which can affect the percentage of each refrigerant remaining in the system.  </a:t>
            </a:r>
          </a:p>
          <a:p>
            <a:r>
              <a:rPr lang="en-US" dirty="0"/>
              <a:t>The proper charging method for R-400 series blended refrigerants is to weigh the refrigerant into the high side of the system as a </a:t>
            </a:r>
            <a:r>
              <a:rPr lang="en-US" dirty="0">
                <a:solidFill>
                  <a:srgbClr val="FF0000"/>
                </a:solidFill>
              </a:rPr>
              <a:t>liquid</a:t>
            </a:r>
            <a:r>
              <a:rPr lang="en-US" dirty="0"/>
              <a:t>.  When adding refrigerant to an undercharged system, liquid refrigerant is throttled into the low side with the system operating.</a:t>
            </a:r>
          </a:p>
        </p:txBody>
      </p:sp>
    </p:spTree>
    <p:custDataLst>
      <p:tags r:id="rId1"/>
    </p:custDataLst>
    <p:extLst>
      <p:ext uri="{BB962C8B-B14F-4D97-AF65-F5344CB8AC3E}">
        <p14:creationId xmlns:p14="http://schemas.microsoft.com/office/powerpoint/2010/main" val="2624799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81096" y="1905000"/>
            <a:ext cx="6681704" cy="4724400"/>
          </a:xfrm>
        </p:spPr>
        <p:txBody>
          <a:bodyPr anchor="t">
            <a:normAutofit fontScale="92500" lnSpcReduction="20000"/>
          </a:bodyPr>
          <a:lstStyle/>
          <a:p>
            <a:r>
              <a:rPr lang="en-US" dirty="0"/>
              <a:t>There is concern of using blended refrigerants in systems that develop a leak.  </a:t>
            </a:r>
          </a:p>
          <a:p>
            <a:r>
              <a:rPr lang="en-US" dirty="0"/>
              <a:t>There may be </a:t>
            </a:r>
            <a:r>
              <a:rPr lang="en-US" dirty="0">
                <a:solidFill>
                  <a:srgbClr val="FF0000"/>
                </a:solidFill>
              </a:rPr>
              <a:t>fractionization</a:t>
            </a:r>
            <a:r>
              <a:rPr lang="en-US" dirty="0"/>
              <a:t> of the refrigerant (refrigerant leaking at uneven rates due to different vapor pressures).  </a:t>
            </a:r>
          </a:p>
          <a:p>
            <a:r>
              <a:rPr lang="en-US" dirty="0"/>
              <a:t>R-407C is one of the refrigerants that has a high temperature glide and may easily experience fractionation.</a:t>
            </a:r>
          </a:p>
          <a:p>
            <a:pPr marL="0" indent="0">
              <a:buNone/>
            </a:pPr>
            <a:endParaRPr lang="en-US" dirty="0"/>
          </a:p>
        </p:txBody>
      </p:sp>
      <p:pic>
        <p:nvPicPr>
          <p:cNvPr id="4" name="Picture 3">
            <a:extLst>
              <a:ext uri="{FF2B5EF4-FFF2-40B4-BE49-F238E27FC236}">
                <a16:creationId xmlns:a16="http://schemas.microsoft.com/office/drawing/2014/main" xmlns="" id="{7D29E172-86EC-4D4F-B3FD-721BFF580A77}"/>
              </a:ext>
            </a:extLst>
          </p:cNvPr>
          <p:cNvPicPr>
            <a:picLocks noChangeAspect="1"/>
          </p:cNvPicPr>
          <p:nvPr/>
        </p:nvPicPr>
        <p:blipFill>
          <a:blip r:embed="rId4"/>
          <a:stretch>
            <a:fillRect/>
          </a:stretch>
        </p:blipFill>
        <p:spPr>
          <a:xfrm>
            <a:off x="6842336" y="2588872"/>
            <a:ext cx="5349664" cy="2553173"/>
          </a:xfrm>
          <a:prstGeom prst="rect">
            <a:avLst/>
          </a:prstGeom>
        </p:spPr>
      </p:pic>
    </p:spTree>
    <p:custDataLst>
      <p:tags r:id="rId1"/>
    </p:custDataLst>
    <p:extLst>
      <p:ext uri="{BB962C8B-B14F-4D97-AF65-F5344CB8AC3E}">
        <p14:creationId xmlns:p14="http://schemas.microsoft.com/office/powerpoint/2010/main" val="1148823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a:bodyPr>
          <a:lstStyle/>
          <a:p>
            <a:r>
              <a:rPr lang="en-US" dirty="0"/>
              <a:t>Even though the pressure-temperature relationship and operating characteristics may be almost the same, the refrigerants </a:t>
            </a:r>
            <a:r>
              <a:rPr lang="en-US" dirty="0">
                <a:solidFill>
                  <a:srgbClr val="FF0000"/>
                </a:solidFill>
              </a:rPr>
              <a:t>cannot be interchanged.  </a:t>
            </a:r>
          </a:p>
          <a:p>
            <a:r>
              <a:rPr lang="en-US" dirty="0"/>
              <a:t>Although the saturation pressure-temperature behavior of two refrigerants might be similar, potential of the refrigerants to oxidize copper tubing must also be considered.  </a:t>
            </a:r>
          </a:p>
        </p:txBody>
      </p:sp>
    </p:spTree>
    <p:custDataLst>
      <p:tags r:id="rId1"/>
    </p:custDataLst>
    <p:extLst>
      <p:ext uri="{BB962C8B-B14F-4D97-AF65-F5344CB8AC3E}">
        <p14:creationId xmlns:p14="http://schemas.microsoft.com/office/powerpoint/2010/main" val="9669758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8550269" cy="4038600"/>
          </a:xfrm>
        </p:spPr>
        <p:txBody>
          <a:bodyPr anchor="t">
            <a:normAutofit/>
          </a:bodyPr>
          <a:lstStyle/>
          <a:p>
            <a:r>
              <a:rPr lang="en-US" dirty="0"/>
              <a:t>Due to </a:t>
            </a:r>
            <a:r>
              <a:rPr lang="en-US" dirty="0">
                <a:solidFill>
                  <a:srgbClr val="FF0000"/>
                </a:solidFill>
              </a:rPr>
              <a:t>flammability of some HCs and HFOs</a:t>
            </a:r>
            <a:r>
              <a:rPr lang="en-US" dirty="0"/>
              <a:t>, equipment must be designed to handle the refrigerant.  </a:t>
            </a:r>
          </a:p>
          <a:p>
            <a:endParaRPr lang="en-US" dirty="0"/>
          </a:p>
          <a:p>
            <a:r>
              <a:rPr lang="en-US" dirty="0"/>
              <a:t>Therefore, </a:t>
            </a:r>
            <a:r>
              <a:rPr lang="en-US" dirty="0">
                <a:solidFill>
                  <a:srgbClr val="FF0000"/>
                </a:solidFill>
              </a:rPr>
              <a:t>EPA regulates the maximum amount of refrigerant </a:t>
            </a:r>
            <a:r>
              <a:rPr lang="en-US" dirty="0"/>
              <a:t>that can be used in the new systems by their type and use. </a:t>
            </a:r>
          </a:p>
        </p:txBody>
      </p:sp>
      <p:pic>
        <p:nvPicPr>
          <p:cNvPr id="5" name="Graphic 4" descr="Bonfire">
            <a:extLst>
              <a:ext uri="{FF2B5EF4-FFF2-40B4-BE49-F238E27FC236}">
                <a16:creationId xmlns:a16="http://schemas.microsoft.com/office/drawing/2014/main" xmlns="" id="{0E20AEB8-A900-4657-94B0-202256174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372600" y="2286000"/>
            <a:ext cx="2133600" cy="2133600"/>
          </a:xfrm>
          <a:prstGeom prst="rect">
            <a:avLst/>
          </a:prstGeom>
        </p:spPr>
      </p:pic>
    </p:spTree>
    <p:custDataLst>
      <p:tags r:id="rId1"/>
    </p:custDataLst>
    <p:extLst>
      <p:ext uri="{BB962C8B-B14F-4D97-AF65-F5344CB8AC3E}">
        <p14:creationId xmlns:p14="http://schemas.microsoft.com/office/powerpoint/2010/main" val="361560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a:bodyPr>
          <a:lstStyle/>
          <a:p>
            <a:r>
              <a:rPr lang="en-US" dirty="0"/>
              <a:t>When retrofitting or converting a system to use a different refrigerant, </a:t>
            </a:r>
            <a:r>
              <a:rPr lang="en-US" dirty="0">
                <a:solidFill>
                  <a:srgbClr val="FF0000"/>
                </a:solidFill>
              </a:rPr>
              <a:t>only EPA-approved substitutes </a:t>
            </a:r>
            <a:r>
              <a:rPr lang="en-US" dirty="0"/>
              <a:t>can be used.  </a:t>
            </a:r>
          </a:p>
          <a:p>
            <a:endParaRPr lang="en-US" dirty="0"/>
          </a:p>
          <a:p>
            <a:r>
              <a:rPr lang="en-US" dirty="0"/>
              <a:t>Remember, EPA </a:t>
            </a:r>
            <a:r>
              <a:rPr lang="en-US" dirty="0">
                <a:solidFill>
                  <a:srgbClr val="FF0000"/>
                </a:solidFill>
              </a:rPr>
              <a:t>does not approve any substitute refrigerants as direct drop-in replacements </a:t>
            </a:r>
            <a:r>
              <a:rPr lang="en-US" dirty="0"/>
              <a:t>to service an R-22 or any other system.</a:t>
            </a:r>
          </a:p>
        </p:txBody>
      </p:sp>
    </p:spTree>
    <p:custDataLst>
      <p:tags r:id="rId1"/>
    </p:custDataLst>
    <p:extLst>
      <p:ext uri="{BB962C8B-B14F-4D97-AF65-F5344CB8AC3E}">
        <p14:creationId xmlns:p14="http://schemas.microsoft.com/office/powerpoint/2010/main" val="15854321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t>To better define leak rates and service recovery levels the EPA lists refrigerants in four liquid-phase pressure ranges at 104°F condensing temperature.</a:t>
            </a:r>
          </a:p>
        </p:txBody>
      </p:sp>
    </p:spTree>
    <p:custDataLst>
      <p:tags r:id="rId1"/>
    </p:custDataLst>
    <p:extLst>
      <p:ext uri="{BB962C8B-B14F-4D97-AF65-F5344CB8AC3E}">
        <p14:creationId xmlns:p14="http://schemas.microsoft.com/office/powerpoint/2010/main" val="2121726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D7BBC0-9007-480F-97D3-5853A67ECEE5}"/>
              </a:ext>
            </a:extLst>
          </p:cNvPr>
          <p:cNvSpPr>
            <a:spLocks noGrp="1"/>
          </p:cNvSpPr>
          <p:nvPr>
            <p:ph type="title"/>
          </p:nvPr>
        </p:nvSpPr>
        <p:spPr>
          <a:xfrm>
            <a:off x="609600" y="685800"/>
            <a:ext cx="10086808" cy="1013800"/>
          </a:xfrm>
        </p:spPr>
        <p:txBody>
          <a:bodyPr/>
          <a:lstStyle/>
          <a:p>
            <a:r>
              <a:rPr lang="en-US" dirty="0"/>
              <a:t>BEFORE YOU BEGIN</a:t>
            </a:r>
          </a:p>
        </p:txBody>
      </p:sp>
      <p:sp>
        <p:nvSpPr>
          <p:cNvPr id="3" name="Content Placeholder 2">
            <a:extLst>
              <a:ext uri="{FF2B5EF4-FFF2-40B4-BE49-F238E27FC236}">
                <a16:creationId xmlns:a16="http://schemas.microsoft.com/office/drawing/2014/main" xmlns="" id="{1E3D62DE-EEC6-4A3D-AE5D-C3B6C1D8BD40}"/>
              </a:ext>
            </a:extLst>
          </p:cNvPr>
          <p:cNvSpPr>
            <a:spLocks noGrp="1"/>
          </p:cNvSpPr>
          <p:nvPr>
            <p:ph idx="1"/>
          </p:nvPr>
        </p:nvSpPr>
        <p:spPr>
          <a:xfrm>
            <a:off x="441331" y="2294600"/>
            <a:ext cx="11064869" cy="3877600"/>
          </a:xfrm>
        </p:spPr>
        <p:txBody>
          <a:bodyPr>
            <a:normAutofit/>
          </a:bodyPr>
          <a:lstStyle/>
          <a:p>
            <a:pPr marL="0" indent="0">
              <a:buNone/>
            </a:pPr>
            <a:r>
              <a:rPr lang="en-US" dirty="0"/>
              <a:t>If your examination was administered through an ESCO-approved testing location, you will be able to login to the ESCO website at www.escogroup.org to access your examination results, order replacement certification cards, update your information (i.e., address), opt out of the public certification registry, order additional training materials, etc.  </a:t>
            </a:r>
          </a:p>
        </p:txBody>
      </p:sp>
    </p:spTree>
    <p:extLst>
      <p:ext uri="{BB962C8B-B14F-4D97-AF65-F5344CB8AC3E}">
        <p14:creationId xmlns:p14="http://schemas.microsoft.com/office/powerpoint/2010/main" val="21035403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solidFill>
                  <a:srgbClr val="FF0000"/>
                </a:solidFill>
              </a:rPr>
              <a:t>Low-pressure</a:t>
            </a:r>
            <a:r>
              <a:rPr lang="en-US" dirty="0"/>
              <a:t> refrigerants have a pressure of </a:t>
            </a:r>
            <a:r>
              <a:rPr lang="en-US" dirty="0">
                <a:solidFill>
                  <a:srgbClr val="FF0000"/>
                </a:solidFill>
              </a:rPr>
              <a:t>30 psig or lower</a:t>
            </a:r>
            <a:r>
              <a:rPr lang="en-US" dirty="0"/>
              <a:t> at a liquid-phase temperature of 104°F.</a:t>
            </a:r>
          </a:p>
          <a:p>
            <a:pPr marL="0" indent="0">
              <a:buNone/>
            </a:pPr>
            <a:r>
              <a:rPr lang="en-US" dirty="0">
                <a:solidFill>
                  <a:schemeClr val="bg2">
                    <a:lumMod val="50000"/>
                  </a:schemeClr>
                </a:solidFill>
              </a:rPr>
              <a:t>Examples: </a:t>
            </a:r>
          </a:p>
          <a:p>
            <a:pPr marL="0" indent="0">
              <a:buNone/>
            </a:pPr>
            <a:r>
              <a:rPr lang="en-US" dirty="0">
                <a:solidFill>
                  <a:schemeClr val="bg2">
                    <a:lumMod val="50000"/>
                  </a:schemeClr>
                </a:solidFill>
              </a:rPr>
              <a:t>CFC-11, HCFC-123, HFC-245fa, HFO-1233zd</a:t>
            </a:r>
          </a:p>
        </p:txBody>
      </p:sp>
    </p:spTree>
    <p:extLst>
      <p:ext uri="{BB962C8B-B14F-4D97-AF65-F5344CB8AC3E}">
        <p14:creationId xmlns:p14="http://schemas.microsoft.com/office/powerpoint/2010/main" val="14407114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solidFill>
                  <a:srgbClr val="FF0000"/>
                </a:solidFill>
              </a:rPr>
              <a:t>Medium-pressure </a:t>
            </a:r>
            <a:r>
              <a:rPr lang="en-US" dirty="0"/>
              <a:t>refrigerants have a pressure between 30 psig &amp; 155 psig at a liquid-phase temperature of 104°F. </a:t>
            </a:r>
          </a:p>
          <a:p>
            <a:endParaRPr lang="en-US" dirty="0">
              <a:solidFill>
                <a:srgbClr val="FF0000"/>
              </a:solidFill>
            </a:endParaRPr>
          </a:p>
          <a:p>
            <a:pPr marL="0" indent="0">
              <a:buNone/>
            </a:pPr>
            <a:r>
              <a:rPr lang="en-US" dirty="0">
                <a:solidFill>
                  <a:schemeClr val="bg2">
                    <a:lumMod val="50000"/>
                  </a:schemeClr>
                </a:solidFill>
              </a:rPr>
              <a:t>Examples: </a:t>
            </a:r>
          </a:p>
          <a:p>
            <a:pPr marL="0" indent="0">
              <a:buNone/>
            </a:pPr>
            <a:r>
              <a:rPr lang="en-US" dirty="0">
                <a:solidFill>
                  <a:schemeClr val="bg2">
                    <a:lumMod val="50000"/>
                  </a:schemeClr>
                </a:solidFill>
              </a:rPr>
              <a:t>CFC-12, HCFC-124, HCFC-409A, HFC-134a, HC-600a, </a:t>
            </a:r>
            <a:br>
              <a:rPr lang="en-US" dirty="0">
                <a:solidFill>
                  <a:schemeClr val="bg2">
                    <a:lumMod val="50000"/>
                  </a:schemeClr>
                </a:solidFill>
              </a:rPr>
            </a:br>
            <a:r>
              <a:rPr lang="en-US" dirty="0">
                <a:solidFill>
                  <a:schemeClr val="bg2">
                    <a:lumMod val="50000"/>
                  </a:schemeClr>
                </a:solidFill>
              </a:rPr>
              <a:t>HFO-1234yf, HFO-1234ze </a:t>
            </a:r>
          </a:p>
          <a:p>
            <a:endParaRPr lang="en-US" dirty="0"/>
          </a:p>
        </p:txBody>
      </p:sp>
    </p:spTree>
    <p:custDataLst>
      <p:tags r:id="rId1"/>
    </p:custDataLst>
    <p:extLst>
      <p:ext uri="{BB962C8B-B14F-4D97-AF65-F5344CB8AC3E}">
        <p14:creationId xmlns:p14="http://schemas.microsoft.com/office/powerpoint/2010/main" val="37868940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solidFill>
                  <a:srgbClr val="FF0000"/>
                </a:solidFill>
              </a:rPr>
              <a:t>High-pressure</a:t>
            </a:r>
            <a:r>
              <a:rPr lang="en-US" dirty="0"/>
              <a:t> refrigerants have a pressure between 155 psig &amp; 340 psig at a liquid-phase temperature of 104°F.</a:t>
            </a:r>
          </a:p>
          <a:p>
            <a:endParaRPr lang="en-US" dirty="0">
              <a:solidFill>
                <a:srgbClr val="FF0000"/>
              </a:solidFill>
            </a:endParaRPr>
          </a:p>
          <a:p>
            <a:pPr marL="0" indent="0">
              <a:buNone/>
            </a:pPr>
            <a:r>
              <a:rPr lang="en-US" dirty="0">
                <a:solidFill>
                  <a:schemeClr val="bg2">
                    <a:lumMod val="50000"/>
                  </a:schemeClr>
                </a:solidFill>
              </a:rPr>
              <a:t>Examples: </a:t>
            </a:r>
          </a:p>
          <a:p>
            <a:pPr marL="0" indent="0">
              <a:buNone/>
            </a:pPr>
            <a:r>
              <a:rPr lang="en-US" dirty="0">
                <a:solidFill>
                  <a:schemeClr val="bg2">
                    <a:lumMod val="50000"/>
                  </a:schemeClr>
                </a:solidFill>
              </a:rPr>
              <a:t>HCFC-22, HFC-404A, HFC-407C, HFC-422B, HFC-422D, </a:t>
            </a:r>
            <a:br>
              <a:rPr lang="en-US" dirty="0">
                <a:solidFill>
                  <a:schemeClr val="bg2">
                    <a:lumMod val="50000"/>
                  </a:schemeClr>
                </a:solidFill>
              </a:rPr>
            </a:br>
            <a:r>
              <a:rPr lang="en-US" dirty="0">
                <a:solidFill>
                  <a:schemeClr val="bg2">
                    <a:lumMod val="50000"/>
                  </a:schemeClr>
                </a:solidFill>
              </a:rPr>
              <a:t>HFC-410A, HC-441A, R-717</a:t>
            </a:r>
          </a:p>
          <a:p>
            <a:endParaRPr lang="en-US" dirty="0"/>
          </a:p>
        </p:txBody>
      </p:sp>
    </p:spTree>
    <p:extLst>
      <p:ext uri="{BB962C8B-B14F-4D97-AF65-F5344CB8AC3E}">
        <p14:creationId xmlns:p14="http://schemas.microsoft.com/office/powerpoint/2010/main" val="22086954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xmlns=""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solidFill>
                  <a:srgbClr val="FF0000"/>
                </a:solidFill>
              </a:rPr>
              <a:t>Very high-pressure </a:t>
            </a:r>
            <a:r>
              <a:rPr lang="en-US" dirty="0"/>
              <a:t>refrigerants have a pressure over 340 psig at a liquid-phase temperature of 104°F.</a:t>
            </a:r>
          </a:p>
          <a:p>
            <a:pPr marL="0" indent="0">
              <a:buNone/>
            </a:pPr>
            <a:endParaRPr lang="en-US" dirty="0">
              <a:solidFill>
                <a:schemeClr val="bg2">
                  <a:lumMod val="50000"/>
                </a:schemeClr>
              </a:solidFill>
            </a:endParaRPr>
          </a:p>
          <a:p>
            <a:pPr marL="0" indent="0">
              <a:buNone/>
            </a:pPr>
            <a:r>
              <a:rPr lang="en-US" dirty="0">
                <a:solidFill>
                  <a:schemeClr val="bg2">
                    <a:lumMod val="50000"/>
                  </a:schemeClr>
                </a:solidFill>
              </a:rPr>
              <a:t>Examples: </a:t>
            </a:r>
          </a:p>
          <a:p>
            <a:pPr marL="0" indent="0">
              <a:buNone/>
            </a:pPr>
            <a:r>
              <a:rPr lang="en-US" dirty="0">
                <a:solidFill>
                  <a:schemeClr val="bg2">
                    <a:lumMod val="50000"/>
                  </a:schemeClr>
                </a:solidFill>
              </a:rPr>
              <a:t>C0</a:t>
            </a:r>
            <a:r>
              <a:rPr lang="en-US" baseline="-25000" dirty="0">
                <a:solidFill>
                  <a:schemeClr val="bg2">
                    <a:lumMod val="50000"/>
                  </a:schemeClr>
                </a:solidFill>
              </a:rPr>
              <a:t>2</a:t>
            </a:r>
            <a:r>
              <a:rPr lang="en-US" dirty="0">
                <a:solidFill>
                  <a:schemeClr val="bg2">
                    <a:lumMod val="50000"/>
                  </a:schemeClr>
                </a:solidFill>
              </a:rPr>
              <a:t> (R-744)</a:t>
            </a:r>
          </a:p>
          <a:p>
            <a:endParaRPr lang="en-US" dirty="0"/>
          </a:p>
        </p:txBody>
      </p:sp>
    </p:spTree>
    <p:extLst>
      <p:ext uri="{BB962C8B-B14F-4D97-AF65-F5344CB8AC3E}">
        <p14:creationId xmlns:p14="http://schemas.microsoft.com/office/powerpoint/2010/main" val="1053803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r>
              <a:rPr lang="en-US" altLang="en-US" dirty="0"/>
              <a:t>REFRIGERANT OILS</a:t>
            </a:r>
          </a:p>
        </p:txBody>
      </p:sp>
      <p:sp>
        <p:nvSpPr>
          <p:cNvPr id="70659" name="Rectangle 3"/>
          <p:cNvSpPr>
            <a:spLocks noGrp="1" noChangeArrowheads="1"/>
          </p:cNvSpPr>
          <p:nvPr>
            <p:ph idx="1"/>
          </p:nvPr>
        </p:nvSpPr>
        <p:spPr>
          <a:xfrm>
            <a:off x="440286" y="1981200"/>
            <a:ext cx="9313314" cy="4572000"/>
          </a:xfrm>
        </p:spPr>
        <p:txBody>
          <a:bodyPr anchor="t">
            <a:normAutofit lnSpcReduction="10000"/>
          </a:bodyPr>
          <a:lstStyle/>
          <a:p>
            <a:r>
              <a:rPr lang="en-US" altLang="en-US" dirty="0"/>
              <a:t>Most </a:t>
            </a:r>
            <a:r>
              <a:rPr lang="en-US" altLang="en-US" dirty="0">
                <a:solidFill>
                  <a:srgbClr val="FF0000"/>
                </a:solidFill>
              </a:rPr>
              <a:t>HCFC</a:t>
            </a:r>
            <a:r>
              <a:rPr lang="en-US" altLang="en-US" dirty="0"/>
              <a:t> binary (two-part) and ternary (three- part) blends use a synthetic </a:t>
            </a:r>
            <a:r>
              <a:rPr lang="en-US" altLang="en-US" dirty="0">
                <a:solidFill>
                  <a:srgbClr val="FF0000"/>
                </a:solidFill>
              </a:rPr>
              <a:t>alkylbenzene lubricant</a:t>
            </a:r>
            <a:r>
              <a:rPr lang="en-US" altLang="en-US" dirty="0"/>
              <a:t>.  </a:t>
            </a:r>
          </a:p>
          <a:p>
            <a:r>
              <a:rPr lang="en-US" altLang="en-US" dirty="0"/>
              <a:t>When retrofitting HCFC equipment to HFC refrigerants or when working with newly manufactured systems, synthetic polyolester oil is most commonly used.  </a:t>
            </a:r>
          </a:p>
          <a:p>
            <a:r>
              <a:rPr lang="en-US" altLang="en-US" dirty="0">
                <a:solidFill>
                  <a:srgbClr val="FF0000"/>
                </a:solidFill>
              </a:rPr>
              <a:t>Ester-based oils cannot be mixed</a:t>
            </a:r>
            <a:r>
              <a:rPr lang="en-US" altLang="en-US" dirty="0"/>
              <a:t> with any other type of oil.  </a:t>
            </a:r>
          </a:p>
          <a:p>
            <a:endParaRPr lang="en-US" altLang="en-US" dirty="0"/>
          </a:p>
        </p:txBody>
      </p:sp>
      <p:pic>
        <p:nvPicPr>
          <p:cNvPr id="3075" name="Picture 3" descr="C:\Users\Earl\AppData\Local\Microsoft\Windows\INetCache\IE\RPQYKGMO\flow_animation2_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46714" y="1957754"/>
            <a:ext cx="1905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Earl\AppData\Local\Microsoft\Windows\INetCache\IE\RPQYKGMO\flow_animation2_000[1].gif">
            <a:extLst>
              <a:ext uri="{FF2B5EF4-FFF2-40B4-BE49-F238E27FC236}">
                <a16:creationId xmlns:a16="http://schemas.microsoft.com/office/drawing/2014/main" xmlns="" id="{63C61546-7766-4D72-B26A-A33B74803D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3999035"/>
            <a:ext cx="1905000" cy="25717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slz="http://schemas.microsoft.com/office/powerpoint/2016/slidezoom" xmlns="" Requires="pslz">
          <p:graphicFrame>
            <p:nvGraphicFramePr>
              <p:cNvPr id="3" name="Slide Zoom 2">
                <a:extLst>
                  <a:ext uri="{FF2B5EF4-FFF2-40B4-BE49-F238E27FC236}">
                    <a16:creationId xmlns:a16="http://schemas.microsoft.com/office/drawing/2014/main" id="{865546E5-2960-4AC7-8EB6-DCD22E9165BC}"/>
                  </a:ext>
                </a:extLst>
              </p:cNvPr>
              <p:cNvGraphicFramePr>
                <a:graphicFrameLocks noChangeAspect="1"/>
              </p:cNvGraphicFramePr>
              <p:nvPr>
                <p:extLst>
                  <p:ext uri="{D42A27DB-BD31-4B8C-83A1-F6EECF244321}">
                    <p14:modId xmlns:p14="http://schemas.microsoft.com/office/powerpoint/2010/main" val="329624293"/>
                  </p:ext>
                </p:extLst>
              </p:nvPr>
            </p:nvGraphicFramePr>
            <p:xfrm>
              <a:off x="13258800" y="858706"/>
              <a:ext cx="3048000" cy="1714500"/>
            </p:xfrm>
            <a:graphic>
              <a:graphicData uri="http://schemas.microsoft.com/office/powerpoint/2016/slidezoom">
                <pslz:sldZm>
                  <pslz:sldZmObj sldId="831" cId="3199387614">
                    <pslz:zmPr id="{68C91E63-D4FC-4979-8226-F8FCE5AA50F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3" name="Slide Zoom 2">
                <a:hlinkClick r:id="rId5" action="ppaction://hlinksldjump"/>
                <a:extLst>
                  <a:ext uri="{FF2B5EF4-FFF2-40B4-BE49-F238E27FC236}">
                    <a16:creationId xmlns:a16="http://schemas.microsoft.com/office/drawing/2014/main" xmlns="" xmlns:pslz="http://schemas.microsoft.com/office/powerpoint/2016/slidezoom" id="{865546E5-2960-4AC7-8EB6-DCD22E9165BC}"/>
                  </a:ext>
                </a:extLst>
              </p:cNvPr>
              <p:cNvPicPr>
                <a:picLocks noGrp="1" noRot="1" noChangeAspect="1" noMove="1" noResize="1" noEditPoints="1" noAdjustHandles="1" noChangeArrowheads="1" noChangeShapeType="1"/>
              </p:cNvPicPr>
              <p:nvPr/>
            </p:nvPicPr>
            <p:blipFill>
              <a:blip r:embed="rId6"/>
              <a:stretch>
                <a:fillRect/>
              </a:stretch>
            </p:blipFill>
            <p:spPr>
              <a:xfrm>
                <a:off x="13258800" y="858706"/>
                <a:ext cx="3048000" cy="1714500"/>
              </a:xfrm>
              <a:prstGeom prst="rect">
                <a:avLst/>
              </a:prstGeom>
              <a:ln w="3175">
                <a:solidFill>
                  <a:prstClr val="ltGray"/>
                </a:solidFill>
              </a:ln>
            </p:spPr>
          </p:pic>
        </mc:Fallback>
      </mc:AlternateContent>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r>
              <a:rPr lang="en-US" altLang="en-US" dirty="0"/>
              <a:t>REFRIGERANT OILS</a:t>
            </a:r>
          </a:p>
        </p:txBody>
      </p:sp>
      <p:sp>
        <p:nvSpPr>
          <p:cNvPr id="70659" name="Rectangle 3"/>
          <p:cNvSpPr>
            <a:spLocks noGrp="1" noChangeArrowheads="1"/>
          </p:cNvSpPr>
          <p:nvPr>
            <p:ph idx="1"/>
          </p:nvPr>
        </p:nvSpPr>
        <p:spPr>
          <a:xfrm>
            <a:off x="440286" y="1981200"/>
            <a:ext cx="9084714" cy="4876800"/>
          </a:xfrm>
        </p:spPr>
        <p:txBody>
          <a:bodyPr anchor="t">
            <a:normAutofit lnSpcReduction="10000"/>
          </a:bodyPr>
          <a:lstStyle/>
          <a:p>
            <a:r>
              <a:rPr lang="en-US" altLang="en-US" dirty="0"/>
              <a:t>Before retrofitting an HCFC system to HFC refrigerant, the other types of oils must be removed from the system before adding the ester-based oil.  </a:t>
            </a:r>
          </a:p>
          <a:p>
            <a:endParaRPr lang="en-US" altLang="en-US" dirty="0"/>
          </a:p>
          <a:p>
            <a:r>
              <a:rPr lang="en-US" altLang="en-US" dirty="0"/>
              <a:t>Care must be taken when using ester-based oils; they </a:t>
            </a:r>
            <a:r>
              <a:rPr lang="en-US" altLang="en-US" dirty="0">
                <a:solidFill>
                  <a:srgbClr val="FF0000"/>
                </a:solidFill>
              </a:rPr>
              <a:t>are very hygroscopic and will absorb moisture </a:t>
            </a:r>
            <a:r>
              <a:rPr lang="en-US" altLang="en-US" dirty="0"/>
              <a:t>out of the air and through some containers.</a:t>
            </a:r>
          </a:p>
          <a:p>
            <a:endParaRPr lang="en-US" altLang="en-US" dirty="0"/>
          </a:p>
          <a:p>
            <a:endParaRPr lang="en-US" altLang="en-US" dirty="0"/>
          </a:p>
        </p:txBody>
      </p:sp>
      <p:pic>
        <p:nvPicPr>
          <p:cNvPr id="3075" name="Picture 3" descr="C:\Users\Earl\AppData\Local\Microsoft\Windows\INetCache\IE\RPQYKGMO\flow_animation2_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43159" y="2286000"/>
            <a:ext cx="1905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3876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444904-D6BF-491B-ACB9-664C20920B7F}"/>
              </a:ext>
            </a:extLst>
          </p:cNvPr>
          <p:cNvSpPr>
            <a:spLocks noGrp="1"/>
          </p:cNvSpPr>
          <p:nvPr>
            <p:ph type="ctrTitle"/>
          </p:nvPr>
        </p:nvSpPr>
        <p:spPr/>
        <p:txBody>
          <a:bodyPr anchor="ctr">
            <a:normAutofit/>
          </a:bodyPr>
          <a:lstStyle/>
          <a:p>
            <a:r>
              <a:rPr lang="en-US" b="1" dirty="0">
                <a:effectLst/>
              </a:rPr>
              <a:t>MONTREAL PROTOCOL AND CLEAN AIR ACT </a:t>
            </a:r>
          </a:p>
        </p:txBody>
      </p:sp>
      <p:sp>
        <p:nvSpPr>
          <p:cNvPr id="3" name="Subtitle 2">
            <a:extLst>
              <a:ext uri="{FF2B5EF4-FFF2-40B4-BE49-F238E27FC236}">
                <a16:creationId xmlns:a16="http://schemas.microsoft.com/office/drawing/2014/main" xmlns="" id="{0792EDCC-5339-4184-90A8-6C9B9B6BE10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4516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7484514" cy="3877600"/>
          </a:xfrm>
        </p:spPr>
        <p:txBody>
          <a:bodyPr/>
          <a:lstStyle/>
          <a:p>
            <a:pPr marL="0" indent="0">
              <a:buNone/>
            </a:pPr>
            <a:r>
              <a:rPr lang="en-US" dirty="0"/>
              <a:t>The United States is part of the Montreal Protocol which is an </a:t>
            </a:r>
            <a:r>
              <a:rPr lang="en-US" dirty="0">
                <a:solidFill>
                  <a:srgbClr val="FF0000"/>
                </a:solidFill>
              </a:rPr>
              <a:t>international treaty that addresses ozone-depleting substances </a:t>
            </a:r>
            <a:r>
              <a:rPr lang="en-US" dirty="0"/>
              <a:t>and their alternatives. </a:t>
            </a:r>
          </a:p>
        </p:txBody>
      </p:sp>
      <p:grpSp>
        <p:nvGrpSpPr>
          <p:cNvPr id="6" name="Group 5">
            <a:extLst>
              <a:ext uri="{FF2B5EF4-FFF2-40B4-BE49-F238E27FC236}">
                <a16:creationId xmlns:a16="http://schemas.microsoft.com/office/drawing/2014/main" xmlns="" id="{536E2475-7337-4402-B80B-1482419922A6}"/>
              </a:ext>
            </a:extLst>
          </p:cNvPr>
          <p:cNvGrpSpPr/>
          <p:nvPr/>
        </p:nvGrpSpPr>
        <p:grpSpPr>
          <a:xfrm>
            <a:off x="8382000" y="2248936"/>
            <a:ext cx="3584951" cy="3877600"/>
            <a:chOff x="8009782" y="1828800"/>
            <a:chExt cx="3584951" cy="3877600"/>
          </a:xfrm>
        </p:grpSpPr>
        <p:pic>
          <p:nvPicPr>
            <p:cNvPr id="4" name="Picture 3">
              <a:extLst>
                <a:ext uri="{FF2B5EF4-FFF2-40B4-BE49-F238E27FC236}">
                  <a16:creationId xmlns:a16="http://schemas.microsoft.com/office/drawing/2014/main" xmlns="" id="{629A6892-9ECB-4693-B020-EF0021431787}"/>
                </a:ext>
              </a:extLst>
            </p:cNvPr>
            <p:cNvPicPr>
              <a:picLocks noChangeAspect="1"/>
            </p:cNvPicPr>
            <p:nvPr/>
          </p:nvPicPr>
          <p:blipFill>
            <a:blip r:embed="rId3"/>
            <a:stretch>
              <a:fillRect/>
            </a:stretch>
          </p:blipFill>
          <p:spPr>
            <a:xfrm>
              <a:off x="8009782" y="1828800"/>
              <a:ext cx="3584951" cy="3877600"/>
            </a:xfrm>
            <a:prstGeom prst="rect">
              <a:avLst/>
            </a:prstGeom>
          </p:spPr>
        </p:pic>
        <p:sp>
          <p:nvSpPr>
            <p:cNvPr id="5" name="Rectangle 4">
              <a:extLst>
                <a:ext uri="{FF2B5EF4-FFF2-40B4-BE49-F238E27FC236}">
                  <a16:creationId xmlns:a16="http://schemas.microsoft.com/office/drawing/2014/main" xmlns="" id="{62C88897-BCD4-4D08-91A5-6376B08504F8}"/>
                </a:ext>
              </a:extLst>
            </p:cNvPr>
            <p:cNvSpPr/>
            <p:nvPr/>
          </p:nvSpPr>
          <p:spPr>
            <a:xfrm>
              <a:off x="8534400" y="3290546"/>
              <a:ext cx="2991395" cy="954107"/>
            </a:xfrm>
            <a:prstGeom prst="rect">
              <a:avLst/>
            </a:prstGeom>
          </p:spPr>
          <p:txBody>
            <a:bodyPr wrap="none">
              <a:spAutoFit/>
            </a:bodyPr>
            <a:lstStyle/>
            <a:p>
              <a:r>
                <a:rPr lang="en-US" sz="2800" dirty="0">
                  <a:solidFill>
                    <a:schemeClr val="bg1"/>
                  </a:solidFill>
                </a:rPr>
                <a:t>Montreal Protocol</a:t>
              </a:r>
            </a:p>
            <a:p>
              <a:r>
                <a:rPr lang="en-US" sz="2800" dirty="0">
                  <a:solidFill>
                    <a:schemeClr val="bg1"/>
                  </a:solidFill>
                </a:rPr>
                <a:t>Treaty</a:t>
              </a:r>
            </a:p>
          </p:txBody>
        </p:sp>
      </p:grpSp>
    </p:spTree>
    <p:extLst>
      <p:ext uri="{BB962C8B-B14F-4D97-AF65-F5344CB8AC3E}">
        <p14:creationId xmlns:p14="http://schemas.microsoft.com/office/powerpoint/2010/main" val="4943380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p:txBody>
          <a:bodyPr/>
          <a:lstStyle/>
          <a:p>
            <a:pPr marL="0" indent="0">
              <a:buNone/>
            </a:pPr>
            <a:r>
              <a:rPr lang="en-US" dirty="0"/>
              <a:t>To stop damage to the stratospheric ozone layer, the U.S. is phasing out, or has already </a:t>
            </a:r>
            <a:r>
              <a:rPr lang="en-US" dirty="0">
                <a:solidFill>
                  <a:srgbClr val="FF0000"/>
                </a:solidFill>
              </a:rPr>
              <a:t>phased out</a:t>
            </a:r>
            <a:r>
              <a:rPr lang="en-US" dirty="0"/>
              <a:t>, the use of </a:t>
            </a:r>
            <a:r>
              <a:rPr lang="en-US" dirty="0">
                <a:solidFill>
                  <a:srgbClr val="FF0000"/>
                </a:solidFill>
              </a:rPr>
              <a:t>chlorofluorocarbons (CFCs), hydrochlorofluorocarbons (HCFCs)</a:t>
            </a:r>
            <a:r>
              <a:rPr lang="en-US" dirty="0"/>
              <a:t>, and other refrigerants that are harmful to the environment. </a:t>
            </a:r>
          </a:p>
        </p:txBody>
      </p:sp>
    </p:spTree>
    <p:extLst>
      <p:ext uri="{BB962C8B-B14F-4D97-AF65-F5344CB8AC3E}">
        <p14:creationId xmlns:p14="http://schemas.microsoft.com/office/powerpoint/2010/main" val="27881214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xmlns="" id="{DAF777DC-5038-4F51-85C0-4C36EC1D18BC}"/>
              </a:ext>
            </a:extLst>
          </p:cNvPr>
          <p:cNvSpPr>
            <a:spLocks noGrp="1"/>
          </p:cNvSpPr>
          <p:nvPr>
            <p:ph idx="1"/>
          </p:nvPr>
        </p:nvSpPr>
        <p:spPr>
          <a:xfrm>
            <a:off x="440286" y="1981200"/>
            <a:ext cx="11309338" cy="4648200"/>
          </a:xfrm>
        </p:spPr>
        <p:txBody>
          <a:bodyPr anchor="t">
            <a:normAutofit/>
          </a:bodyPr>
          <a:lstStyle/>
          <a:p>
            <a:r>
              <a:rPr lang="en-US" dirty="0"/>
              <a:t>Section 608 of the Clean Air Act sets forth the rules and regulations for refrigerant handling in the HVACR industry.  </a:t>
            </a:r>
          </a:p>
          <a:p>
            <a:endParaRPr lang="en-US" sz="1300" dirty="0"/>
          </a:p>
          <a:p>
            <a:r>
              <a:rPr lang="en-US" dirty="0"/>
              <a:t>Section 608 certification </a:t>
            </a:r>
            <a:r>
              <a:rPr lang="en-US" dirty="0">
                <a:solidFill>
                  <a:srgbClr val="FF0000"/>
                </a:solidFill>
              </a:rPr>
              <a:t>allows a technician to purchase or handle regulated refrigerants.</a:t>
            </a:r>
            <a:r>
              <a:rPr lang="en-US" dirty="0"/>
              <a:t>  </a:t>
            </a:r>
          </a:p>
          <a:p>
            <a:endParaRPr lang="en-US" sz="1200" dirty="0"/>
          </a:p>
          <a:p>
            <a:r>
              <a:rPr lang="en-US" dirty="0"/>
              <a:t>Distributors that sell HCFC, HFC, or another regulated refrigerant must verify the purchaser is, or employs, a Section 608 certified technician.  </a:t>
            </a:r>
          </a:p>
          <a:p>
            <a:endParaRPr lang="en-US" dirty="0"/>
          </a:p>
        </p:txBody>
      </p:sp>
    </p:spTree>
    <p:extLst>
      <p:ext uri="{BB962C8B-B14F-4D97-AF65-F5344CB8AC3E}">
        <p14:creationId xmlns:p14="http://schemas.microsoft.com/office/powerpoint/2010/main" val="345316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vidend">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340</TotalTime>
  <Words>17712</Words>
  <Application>Microsoft Office PowerPoint</Application>
  <PresentationFormat>Widescreen</PresentationFormat>
  <Paragraphs>1558</Paragraphs>
  <Slides>174</Slides>
  <Notes>173</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174</vt:i4>
      </vt:variant>
    </vt:vector>
  </HeadingPairs>
  <TitlesOfParts>
    <vt:vector size="181" baseType="lpstr">
      <vt:lpstr>Arial</vt:lpstr>
      <vt:lpstr>Calibri</vt:lpstr>
      <vt:lpstr>Gill Sans MT</vt:lpstr>
      <vt:lpstr>Times New Roman</vt:lpstr>
      <vt:lpstr>Wingdings</vt:lpstr>
      <vt:lpstr>Wingdings 2</vt:lpstr>
      <vt:lpstr>Dividend</vt:lpstr>
      <vt:lpstr>Using this PowerPoint</vt:lpstr>
      <vt:lpstr>PowerPoint Presentation</vt:lpstr>
      <vt:lpstr>INTRODUCTION</vt:lpstr>
      <vt:lpstr>INTRODUCTION</vt:lpstr>
      <vt:lpstr>INTRODUCTION</vt:lpstr>
      <vt:lpstr>FEDERAL REGULATIONS</vt:lpstr>
      <vt:lpstr>FEDERAL REGULATIONS</vt:lpstr>
      <vt:lpstr>BEFORE YOU BEGIN</vt:lpstr>
      <vt:lpstr>BEFORE YOU BEGIN</vt:lpstr>
      <vt:lpstr>BEFORE YOU BEGIN</vt:lpstr>
      <vt:lpstr>OVERVIEW OF THE EXAMINATION (Core)</vt:lpstr>
      <vt:lpstr>OVERVIEW OF THE EXAMINATION (Core)</vt:lpstr>
      <vt:lpstr>OVERVIEW OF THE EXAMINATION (Type 1)</vt:lpstr>
      <vt:lpstr>OVERVIEW OF THE EXAMINATION (Type 1I)</vt:lpstr>
      <vt:lpstr>OVERVIEW OF THE EXAMINATION (Type III)</vt:lpstr>
      <vt:lpstr>OVERVIEW OF THE EXAMINATION (Universal)</vt:lpstr>
      <vt:lpstr>TEST FORMAT</vt:lpstr>
      <vt:lpstr>TEST FORMAT</vt:lpstr>
      <vt:lpstr>TEST FORMAT</vt:lpstr>
      <vt:lpstr>TEST FORMAT</vt:lpstr>
      <vt:lpstr>TEST FORMAT</vt:lpstr>
      <vt:lpstr>TEST FORMAT</vt:lpstr>
      <vt:lpstr>TEST FORMAT</vt:lpstr>
      <vt:lpstr>VAPOR - COMPRESSION REFRIGERATION CYCLE</vt:lpstr>
      <vt:lpstr>COMPRESSOR</vt:lpstr>
      <vt:lpstr>CONDENSER</vt:lpstr>
      <vt:lpstr>METERING DEVICE</vt:lpstr>
      <vt:lpstr>EVAPORATOR</vt:lpstr>
      <vt:lpstr>ACCESSORIES </vt:lpstr>
      <vt:lpstr>ACCESSORIES </vt:lpstr>
      <vt:lpstr>ACCESSORIES</vt:lpstr>
      <vt:lpstr>ACCESSORIES</vt:lpstr>
      <vt:lpstr>ACCESSORIES</vt:lpstr>
      <vt:lpstr>HOW TO USE  THE PRESSURE -TEMPERATURE CHART</vt:lpstr>
      <vt:lpstr>PRESSURE -TEMPERATURE RELATIONSHIP</vt:lpstr>
      <vt:lpstr>REFRIGERATION SERVICE</vt:lpstr>
      <vt:lpstr>REFRIGERATION SERVICE</vt:lpstr>
      <vt:lpstr>REFRIGERATION SERVICE</vt:lpstr>
      <vt:lpstr>REFRIGERATION SERVICE</vt:lpstr>
      <vt:lpstr>GAUGE MANIFOLD SET </vt:lpstr>
      <vt:lpstr>GAUGE MANIFOLD SET </vt:lpstr>
      <vt:lpstr>GAUGE MANIFOLD SET </vt:lpstr>
      <vt:lpstr>GAUGE MANIFOLD SET </vt:lpstr>
      <vt:lpstr>GAUGE MANIFOLD SET </vt:lpstr>
      <vt:lpstr>DE-MINIMIS RELEASE</vt:lpstr>
      <vt:lpstr>CAUTION</vt:lpstr>
      <vt:lpstr>Stratospheric Ozone Depletion</vt:lpstr>
      <vt:lpstr>Core Contents</vt:lpstr>
      <vt:lpstr>STRATOSPHERIC OZONE DEPLETION</vt:lpstr>
      <vt:lpstr>The Ozone Hole</vt:lpstr>
      <vt:lpstr>STRATOSPHERIC OZONE DEPLETION</vt:lpstr>
      <vt:lpstr>OZONE DEPLETION POTENTIAL</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HFCs</vt:lpstr>
      <vt:lpstr>GLOBAL WARMING POTENTIAL</vt:lpstr>
      <vt:lpstr>GLOBAL WARMING POTENTIAL</vt:lpstr>
      <vt:lpstr>GLOBAL WARMING POTENTIAL</vt:lpstr>
      <vt:lpstr>GLOBAL WARMING POTENTIAL</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BUBBLE AND DEW POINTS</vt:lpstr>
      <vt:lpstr>BUBBLE AND DEW POINTS</vt:lpstr>
      <vt:lpstr>BUBBLE AND DEW POINTS</vt:lpstr>
      <vt:lpstr>BUBBLE AND DEW POINTS</vt:lpstr>
      <vt:lpstr>BUBBLE AND DEW POINTS</vt:lpstr>
      <vt:lpstr>BUBBLE AND DEW POINTS</vt:lpstr>
      <vt:lpstr>BUBBLE AND DEW POINTS</vt:lpstr>
      <vt:lpstr>LOW, MEDIUM, HIGH, AND VERY HIGH PRESSURE </vt:lpstr>
      <vt:lpstr>LOW, MEDIUM, HIGH, AND VERY HIGH PRESSURE </vt:lpstr>
      <vt:lpstr>LOW, MEDIUM, HIGH, AND VERY HIGH PRESSURE </vt:lpstr>
      <vt:lpstr>LOW, MEDIUM, HIGH AND VERY HIGH PRESSURE </vt:lpstr>
      <vt:lpstr>LOW, MEDIUM, HIGH AND VERY HIGH PRESSURE </vt:lpstr>
      <vt:lpstr>REFRIGERANT OILS</vt:lpstr>
      <vt:lpstr>REFRIGERANT OILS</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RECOVER</vt:lpstr>
      <vt:lpstr>RECYLE</vt:lpstr>
      <vt:lpstr>RECLAIM</vt:lpstr>
      <vt:lpstr> RECOVERY DEVICES  </vt:lpstr>
      <vt:lpstr> RECOVERY DEVICES  </vt:lpstr>
      <vt:lpstr>RECOVERY DEVICES</vt:lpstr>
      <vt:lpstr> RECOVERY DEVICES  </vt:lpstr>
      <vt:lpstr> RECOVERY DEVICES  </vt:lpstr>
      <vt:lpstr> RECOVERY DEVICES  </vt:lpstr>
      <vt:lpstr> RECOVERY DEVICES  </vt:lpstr>
      <vt:lpstr>LEAK DETECTION</vt:lpstr>
      <vt:lpstr>LEAK DETECTION</vt:lpstr>
      <vt:lpstr>LEAK DETECTION</vt:lpstr>
      <vt:lpstr> LEAK DETECTION </vt:lpstr>
      <vt:lpstr> LEAK DETECTION </vt:lpstr>
      <vt:lpstr>LEAK DETECTION</vt:lpstr>
      <vt:lpstr> DEHYDRATION </vt:lpstr>
      <vt:lpstr> DEHYDRATION </vt:lpstr>
      <vt:lpstr> DEHYDRATION </vt:lpstr>
      <vt:lpstr>DEHYDRATION</vt:lpstr>
      <vt:lpstr> DEHYDRATION </vt:lpstr>
      <vt:lpstr> DEHYDRATION </vt:lpstr>
      <vt:lpstr> DEHYDRATION </vt:lpstr>
      <vt:lpstr> DEHYDRATION </vt:lpstr>
      <vt:lpstr> SAFETY/GENERAL </vt:lpstr>
      <vt:lpstr>SAFETY/GENERAL</vt:lpstr>
      <vt:lpstr> SAFETY/GENERAL </vt:lpstr>
      <vt:lpstr>SAFETY/GENERAL</vt:lpstr>
      <vt:lpstr> SAFETY/GENERAL </vt:lpstr>
      <vt:lpstr>SAFETY/GENERAL</vt:lpstr>
      <vt:lpstr>SAFETY/GENERAL</vt:lpstr>
      <vt:lpstr>SAFETY/GENERAL</vt:lpstr>
      <vt:lpstr>SAFETY/GENERAL</vt:lpstr>
      <vt:lpstr>SAFETY/GENERAL</vt:lpstr>
      <vt:lpstr>SAFETY/GENERAL</vt:lpstr>
      <vt:lpstr>SAFETY/GENERAL</vt:lpstr>
      <vt:lpstr>SAFETY/GENERAL</vt:lpstr>
      <vt:lpstr>SAFETY/GENERAL</vt:lpstr>
      <vt:lpstr>SAFETY/GENERAL</vt:lpstr>
      <vt:lpstr>SAFETY/CYLINDER</vt:lpstr>
      <vt:lpstr>SAFETY/CYLINDER</vt:lpstr>
      <vt:lpstr>SAFETY/CYLINDER</vt:lpstr>
      <vt:lpstr>SAFETY/CYLINDER</vt:lpstr>
      <vt:lpstr>SAFETY/CYLINDER</vt:lpstr>
      <vt:lpstr>SAFETY/CYLINDER</vt:lpstr>
      <vt:lpstr>SAFETY/CYLINDER</vt:lpstr>
      <vt:lpstr>SHIPPING</vt:lpstr>
      <vt:lpstr> SHIPPING </vt:lpstr>
      <vt:lpstr> SHIPPING </vt:lpstr>
      <vt:lpstr>PowerPoint Presentation</vt:lpstr>
    </vt:vector>
  </TitlesOfParts>
  <Company>Esco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EPA CERTIFICATION   TRAINING</dc:title>
  <dc:creator>ESCO</dc:creator>
  <cp:lastModifiedBy>Francis Wass</cp:lastModifiedBy>
  <cp:revision>1630</cp:revision>
  <cp:lastPrinted>2019-05-30T21:55:18Z</cp:lastPrinted>
  <dcterms:created xsi:type="dcterms:W3CDTF">2002-04-24T15:32:38Z</dcterms:created>
  <dcterms:modified xsi:type="dcterms:W3CDTF">2021-05-04T19:06:00Z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BAC479F4-1D61-4382-BCC4-D9AD5CD48DD5</vt:lpwstr>
  </property>
  <property fmtid="{D5CDD505-2E9C-101B-9397-08002B2CF9AE}" pid="3" name="ArticulatePath">
    <vt:lpwstr>New ESCO EPA Section 608 PPT 07-23-19</vt:lpwstr>
  </property>
</Properties>
</file>